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6" r:id="rId5"/>
    <p:sldId id="274" r:id="rId6"/>
    <p:sldId id="265" r:id="rId7"/>
    <p:sldId id="285" r:id="rId8"/>
    <p:sldId id="275" r:id="rId9"/>
    <p:sldId id="282" r:id="rId10"/>
    <p:sldId id="276" r:id="rId11"/>
    <p:sldId id="267" r:id="rId12"/>
    <p:sldId id="270" r:id="rId13"/>
    <p:sldId id="271" r:id="rId14"/>
    <p:sldId id="278" r:id="rId15"/>
    <p:sldId id="264" r:id="rId16"/>
    <p:sldId id="272" r:id="rId17"/>
    <p:sldId id="279" r:id="rId18"/>
    <p:sldId id="283" r:id="rId19"/>
    <p:sldId id="280" r:id="rId20"/>
    <p:sldId id="273" r:id="rId21"/>
    <p:sldId id="281" r:id="rId22"/>
    <p:sldId id="26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62A0"/>
    <a:srgbClr val="78A1B7"/>
    <a:srgbClr val="831A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598" autoAdjust="0"/>
  </p:normalViewPr>
  <p:slideViewPr>
    <p:cSldViewPr snapToGrid="0" snapToObjects="1">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7F5EC-D015-41DE-B1E0-E3A557D2D710}" type="datetimeFigureOut">
              <a:rPr lang="en-GB" smtClean="0"/>
              <a:t>29/04/2020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FFB1B-1EF7-478B-882E-4BEFD8292DED}" type="slidenum">
              <a:rPr lang="en-GB" smtClean="0"/>
              <a:t>‹#›</a:t>
            </a:fld>
            <a:endParaRPr lang="en-GB"/>
          </a:p>
        </p:txBody>
      </p:sp>
    </p:spTree>
    <p:extLst>
      <p:ext uri="{BB962C8B-B14F-4D97-AF65-F5344CB8AC3E}">
        <p14:creationId xmlns:p14="http://schemas.microsoft.com/office/powerpoint/2010/main" val="1578919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640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449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40676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ihr.ac.uk/funding-and-support/documents/study-support-service/soecat-form.xlsx" TargetMode="External"/><Relationship Id="rId2" Type="http://schemas.openxmlformats.org/officeDocument/2006/relationships/hyperlink" Target="http://www.rdforum.nhs.uk/content/contact-details/" TargetMode="External"/><Relationship Id="rId1" Type="http://schemas.openxmlformats.org/officeDocument/2006/relationships/slideLayout" Target="../slideLayouts/slideLayout2.xml"/><Relationship Id="rId4" Type="http://schemas.openxmlformats.org/officeDocument/2006/relationships/hyperlink" Target="https://www.norfolkinsight.org.uk/health-and-social-care/"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70560" y="2067259"/>
            <a:ext cx="7793038" cy="1055688"/>
          </a:xfrm>
          <a:prstGeom prst="rect">
            <a:avLst/>
          </a:prstGeom>
        </p:spPr>
        <p:txBody>
          <a:bodyPr wrap="none" lIns="180000" tIns="0" rIns="180000" bIns="0" anchor="t" anchorCtr="0">
            <a:normAutofit fontScale="90000"/>
          </a:bodyPr>
          <a:lstStyle/>
          <a:p>
            <a:pPr algn="l"/>
            <a:r>
              <a:rPr lang="en-US" sz="3600" b="1" dirty="0" smtClean="0">
                <a:solidFill>
                  <a:srgbClr val="78A1B7"/>
                </a:solidFill>
                <a:latin typeface="Arial"/>
                <a:cs typeface="Arial"/>
              </a:rPr>
              <a:t>Working with the NHS to prepare</a:t>
            </a:r>
            <a:br>
              <a:rPr lang="en-US" sz="3600" b="1" dirty="0" smtClean="0">
                <a:solidFill>
                  <a:srgbClr val="78A1B7"/>
                </a:solidFill>
                <a:latin typeface="Arial"/>
                <a:cs typeface="Arial"/>
              </a:rPr>
            </a:br>
            <a:r>
              <a:rPr lang="en-US" sz="3600" b="1" dirty="0" smtClean="0">
                <a:solidFill>
                  <a:srgbClr val="78A1B7"/>
                </a:solidFill>
                <a:latin typeface="Arial"/>
                <a:cs typeface="Arial"/>
              </a:rPr>
              <a:t>NIHR Research Fellowships</a:t>
            </a:r>
            <a:endParaRPr lang="en-US" sz="3600" b="1" dirty="0">
              <a:solidFill>
                <a:srgbClr val="78A1B7"/>
              </a:solidFill>
              <a:latin typeface="Arial"/>
              <a:cs typeface="Arial"/>
            </a:endParaRPr>
          </a:p>
        </p:txBody>
      </p:sp>
      <p:sp>
        <p:nvSpPr>
          <p:cNvPr id="6" name="Subtitle 2"/>
          <p:cNvSpPr txBox="1">
            <a:spLocks/>
          </p:cNvSpPr>
          <p:nvPr/>
        </p:nvSpPr>
        <p:spPr>
          <a:xfrm>
            <a:off x="670560" y="3843439"/>
            <a:ext cx="7792720" cy="1075238"/>
          </a:xfrm>
          <a:prstGeom prst="rect">
            <a:avLst/>
          </a:prstGeom>
        </p:spPr>
        <p:txBody>
          <a:bodyPr vert="horz" lIns="180000" tIns="0" rIns="180000" bIns="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600" dirty="0" smtClean="0">
                <a:solidFill>
                  <a:srgbClr val="000000"/>
                </a:solidFill>
                <a:latin typeface="Arial"/>
                <a:cs typeface="Arial"/>
              </a:rPr>
              <a:t>Bonnie Teague bonnie.teague@nsft.nhs.uk</a:t>
            </a:r>
            <a:endParaRPr lang="en-US" sz="1600" dirty="0">
              <a:solidFill>
                <a:srgbClr val="000000"/>
              </a:solidFill>
              <a:latin typeface="Arial"/>
              <a:cs typeface="Arial"/>
            </a:endParaRPr>
          </a:p>
        </p:txBody>
      </p:sp>
      <p:sp>
        <p:nvSpPr>
          <p:cNvPr id="5" name="Sun 4"/>
          <p:cNvSpPr/>
          <p:nvPr/>
        </p:nvSpPr>
        <p:spPr>
          <a:xfrm>
            <a:off x="413886" y="231006"/>
            <a:ext cx="914400" cy="914400"/>
          </a:xfrm>
          <a:prstGeom prst="sun">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65714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5" y="792698"/>
            <a:ext cx="9378208" cy="461665"/>
          </a:xfrm>
          <a:prstGeom prst="rect">
            <a:avLst/>
          </a:prstGeom>
          <a:noFill/>
        </p:spPr>
        <p:txBody>
          <a:bodyPr wrap="none" rtlCol="0">
            <a:spAutoFit/>
          </a:bodyPr>
          <a:lstStyle/>
          <a:p>
            <a:r>
              <a:rPr lang="en-GB" sz="2400" b="1" dirty="0" smtClean="0">
                <a:solidFill>
                  <a:schemeClr val="tx2">
                    <a:lumMod val="60000"/>
                    <a:lumOff val="40000"/>
                  </a:schemeClr>
                </a:solidFill>
              </a:rPr>
              <a:t>What Clinical </a:t>
            </a:r>
            <a:r>
              <a:rPr lang="en-GB" sz="2400" b="1" dirty="0">
                <a:solidFill>
                  <a:schemeClr val="tx2">
                    <a:lumMod val="60000"/>
                    <a:lumOff val="40000"/>
                  </a:schemeClr>
                </a:solidFill>
              </a:rPr>
              <a:t>C</a:t>
            </a:r>
            <a:r>
              <a:rPr lang="en-GB" sz="2400" b="1" dirty="0" smtClean="0">
                <a:solidFill>
                  <a:schemeClr val="tx2">
                    <a:lumMod val="60000"/>
                    <a:lumOff val="40000"/>
                  </a:schemeClr>
                </a:solidFill>
              </a:rPr>
              <a:t>ollaborators </a:t>
            </a:r>
            <a:r>
              <a:rPr lang="en-GB" sz="2400" b="1" dirty="0">
                <a:solidFill>
                  <a:schemeClr val="tx2">
                    <a:lumMod val="60000"/>
                    <a:lumOff val="40000"/>
                  </a:schemeClr>
                </a:solidFill>
              </a:rPr>
              <a:t>W</a:t>
            </a:r>
            <a:r>
              <a:rPr lang="en-GB" sz="2400" b="1" dirty="0" smtClean="0">
                <a:solidFill>
                  <a:schemeClr val="tx2">
                    <a:lumMod val="60000"/>
                    <a:lumOff val="40000"/>
                  </a:schemeClr>
                </a:solidFill>
              </a:rPr>
              <a:t>ill Want to Know – Be prepared!:</a:t>
            </a:r>
            <a:endParaRPr lang="en-GB" sz="2400" b="1" dirty="0">
              <a:solidFill>
                <a:schemeClr val="tx2">
                  <a:lumMod val="60000"/>
                  <a:lumOff val="40000"/>
                </a:schemeClr>
              </a:solidFill>
            </a:endParaRPr>
          </a:p>
        </p:txBody>
      </p:sp>
      <p:pic>
        <p:nvPicPr>
          <p:cNvPr id="1026" name="Picture 2" descr="C:\Users\bonnie.teague\AppData\Local\Microsoft\Windows\Temporary Internet Files\Content.IE5\SK1KU11U\talkin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3360" y="4349931"/>
            <a:ext cx="1746250" cy="1885950"/>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50805" y="1607060"/>
            <a:ext cx="2873828" cy="172919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dirty="0"/>
              <a:t>What will I have to do? How much time will it take? </a:t>
            </a:r>
          </a:p>
        </p:txBody>
      </p:sp>
      <p:sp>
        <p:nvSpPr>
          <p:cNvPr id="6" name="Oval Callout 5"/>
          <p:cNvSpPr/>
          <p:nvPr/>
        </p:nvSpPr>
        <p:spPr>
          <a:xfrm>
            <a:off x="966651" y="3899267"/>
            <a:ext cx="2873828" cy="172919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dirty="0"/>
              <a:t>What will my service users/patients experience</a:t>
            </a:r>
            <a:r>
              <a:rPr lang="en-GB" dirty="0" smtClean="0"/>
              <a:t>? </a:t>
            </a:r>
            <a:endParaRPr lang="en-GB" dirty="0"/>
          </a:p>
        </p:txBody>
      </p:sp>
      <p:sp>
        <p:nvSpPr>
          <p:cNvPr id="7" name="Oval Callout 6"/>
          <p:cNvSpPr/>
          <p:nvPr/>
        </p:nvSpPr>
        <p:spPr>
          <a:xfrm flipH="1">
            <a:off x="6228992" y="1437571"/>
            <a:ext cx="2760618" cy="2081891"/>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dirty="0"/>
              <a:t>What will it cost my service or my organisation? Do we get any money for this? </a:t>
            </a:r>
          </a:p>
          <a:p>
            <a:endParaRPr lang="en-GB" dirty="0"/>
          </a:p>
        </p:txBody>
      </p:sp>
      <p:sp>
        <p:nvSpPr>
          <p:cNvPr id="8" name="Oval Callout 7"/>
          <p:cNvSpPr/>
          <p:nvPr/>
        </p:nvSpPr>
        <p:spPr>
          <a:xfrm flipH="1">
            <a:off x="3228970" y="1607060"/>
            <a:ext cx="2760618" cy="2081891"/>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dirty="0"/>
              <a:t>What are the potential benefits for my service?</a:t>
            </a:r>
          </a:p>
        </p:txBody>
      </p:sp>
      <p:sp>
        <p:nvSpPr>
          <p:cNvPr id="9" name="Oval Callout 8"/>
          <p:cNvSpPr/>
          <p:nvPr/>
        </p:nvSpPr>
        <p:spPr>
          <a:xfrm flipH="1">
            <a:off x="4187377" y="3876407"/>
            <a:ext cx="2760618" cy="2081891"/>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dirty="0"/>
              <a:t>How long will the research go on for? </a:t>
            </a:r>
            <a:r>
              <a:rPr lang="en-GB" dirty="0" smtClean="0"/>
              <a:t>How many people do you need?</a:t>
            </a:r>
            <a:endParaRPr lang="en-GB" dirty="0"/>
          </a:p>
        </p:txBody>
      </p:sp>
    </p:spTree>
    <p:extLst>
      <p:ext uri="{BB962C8B-B14F-4D97-AF65-F5344CB8AC3E}">
        <p14:creationId xmlns:p14="http://schemas.microsoft.com/office/powerpoint/2010/main" val="2611644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999" y="971278"/>
            <a:ext cx="7702750" cy="461665"/>
          </a:xfrm>
          <a:prstGeom prst="rect">
            <a:avLst/>
          </a:prstGeom>
          <a:noFill/>
        </p:spPr>
        <p:txBody>
          <a:bodyPr wrap="none" rtlCol="0">
            <a:spAutoFit/>
          </a:bodyPr>
          <a:lstStyle/>
          <a:p>
            <a:r>
              <a:rPr lang="en-GB" sz="2400" b="1" dirty="0" smtClean="0">
                <a:solidFill>
                  <a:schemeClr val="tx2">
                    <a:lumMod val="60000"/>
                    <a:lumOff val="40000"/>
                  </a:schemeClr>
                </a:solidFill>
              </a:rPr>
              <a:t>What you need to know from the team/collaborator:</a:t>
            </a:r>
            <a:endParaRPr lang="en-GB" sz="2400" b="1" dirty="0">
              <a:solidFill>
                <a:schemeClr val="tx2">
                  <a:lumMod val="60000"/>
                  <a:lumOff val="40000"/>
                </a:schemeClr>
              </a:solidFill>
            </a:endParaRPr>
          </a:p>
        </p:txBody>
      </p:sp>
      <p:sp>
        <p:nvSpPr>
          <p:cNvPr id="3" name="TextBox 2"/>
          <p:cNvSpPr txBox="1"/>
          <p:nvPr/>
        </p:nvSpPr>
        <p:spPr>
          <a:xfrm>
            <a:off x="391885" y="2129243"/>
            <a:ext cx="7916091" cy="3693319"/>
          </a:xfrm>
          <a:prstGeom prst="rect">
            <a:avLst/>
          </a:prstGeom>
          <a:noFill/>
        </p:spPr>
        <p:txBody>
          <a:bodyPr wrap="square" rtlCol="0">
            <a:spAutoFit/>
          </a:bodyPr>
          <a:lstStyle/>
          <a:p>
            <a:pPr marL="342900" indent="-342900">
              <a:buAutoNum type="arabicPeriod"/>
            </a:pPr>
            <a:r>
              <a:rPr lang="en-GB" dirty="0" smtClean="0"/>
              <a:t>Do you have this patient population in your service? If so, how many people do you see per month? </a:t>
            </a:r>
          </a:p>
          <a:p>
            <a:pPr marL="342900" indent="-342900">
              <a:buAutoNum type="arabicPeriod"/>
            </a:pPr>
            <a:r>
              <a:rPr lang="en-GB" dirty="0" smtClean="0"/>
              <a:t>[Intervention studies] Do you have staff who may be willing to be trained and deliver this new care? </a:t>
            </a:r>
          </a:p>
          <a:p>
            <a:pPr marL="342900" indent="-342900">
              <a:buAutoNum type="arabicPeriod"/>
            </a:pPr>
            <a:r>
              <a:rPr lang="en-GB" dirty="0" smtClean="0"/>
              <a:t>Can clinical staff be released to take part in the study? </a:t>
            </a:r>
          </a:p>
          <a:p>
            <a:pPr marL="342900" indent="-342900">
              <a:buAutoNum type="arabicPeriod"/>
            </a:pPr>
            <a:r>
              <a:rPr lang="en-GB" dirty="0" smtClean="0"/>
              <a:t>Are there any difficulties that you can see with my study at the moment? Is there anything I can change to make it easier for the team? </a:t>
            </a:r>
          </a:p>
          <a:p>
            <a:pPr marL="342900" indent="-342900">
              <a:buAutoNum type="arabicPeriod"/>
            </a:pPr>
            <a:endParaRPr lang="en-GB" dirty="0"/>
          </a:p>
          <a:p>
            <a:pPr marL="342900" indent="-342900">
              <a:buAutoNum type="arabicPeriod"/>
            </a:pPr>
            <a:endParaRPr lang="en-GB" dirty="0" smtClean="0"/>
          </a:p>
          <a:p>
            <a:pPr marL="342900" indent="-342900">
              <a:buAutoNum type="arabicPeriod"/>
            </a:pPr>
            <a:r>
              <a:rPr lang="en-GB" b="1" dirty="0" smtClean="0"/>
              <a:t>Are you willing to agree in principle to take part in the study</a:t>
            </a:r>
          </a:p>
          <a:p>
            <a:r>
              <a:rPr lang="en-GB" b="1" dirty="0" smtClean="0"/>
              <a:t>if my application is funded? Are you happy to be named </a:t>
            </a:r>
          </a:p>
          <a:p>
            <a:r>
              <a:rPr lang="en-GB" b="1" dirty="0" smtClean="0"/>
              <a:t>On the application? </a:t>
            </a:r>
          </a:p>
          <a:p>
            <a:pPr marL="342900" indent="-342900">
              <a:buAutoNum type="arabicPeriod"/>
            </a:pPr>
            <a:endParaRPr lang="en-GB" dirty="0" smtClean="0"/>
          </a:p>
        </p:txBody>
      </p:sp>
      <p:pic>
        <p:nvPicPr>
          <p:cNvPr id="1026" name="Picture 2" descr="C:\Users\bonnie.teague\AppData\Local\Microsoft\Windows\Temporary Internet Files\Content.IE5\SK1KU11U\talkin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6950" y="3975902"/>
            <a:ext cx="1582051" cy="1708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312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506" y="697171"/>
            <a:ext cx="5473340" cy="461665"/>
          </a:xfrm>
          <a:prstGeom prst="rect">
            <a:avLst/>
          </a:prstGeom>
          <a:noFill/>
        </p:spPr>
        <p:txBody>
          <a:bodyPr wrap="square" rtlCol="0">
            <a:spAutoFit/>
          </a:bodyPr>
          <a:lstStyle/>
          <a:p>
            <a:r>
              <a:rPr lang="en-GB" sz="2400" b="1" dirty="0" smtClean="0">
                <a:solidFill>
                  <a:schemeClr val="accent5">
                    <a:lumMod val="50000"/>
                  </a:schemeClr>
                </a:solidFill>
              </a:rPr>
              <a:t>Trouble-Shooting: Data Access</a:t>
            </a:r>
          </a:p>
        </p:txBody>
      </p:sp>
      <p:sp>
        <p:nvSpPr>
          <p:cNvPr id="4" name="TextBox 3"/>
          <p:cNvSpPr txBox="1"/>
          <p:nvPr/>
        </p:nvSpPr>
        <p:spPr>
          <a:xfrm>
            <a:off x="313506" y="1423852"/>
            <a:ext cx="8627234" cy="4339650"/>
          </a:xfrm>
          <a:prstGeom prst="rect">
            <a:avLst/>
          </a:prstGeom>
          <a:noFill/>
        </p:spPr>
        <p:txBody>
          <a:bodyPr wrap="none" rtlCol="0">
            <a:spAutoFit/>
          </a:bodyPr>
          <a:lstStyle/>
          <a:p>
            <a:r>
              <a:rPr lang="en-GB" sz="2000" b="1" dirty="0" smtClean="0"/>
              <a:t>Be aware that not many NHS Organisations have accessible </a:t>
            </a:r>
          </a:p>
          <a:p>
            <a:r>
              <a:rPr lang="en-GB" sz="2000" b="1" dirty="0" smtClean="0"/>
              <a:t>and high-level data about Clinical conditions &amp; Service usage which </a:t>
            </a:r>
          </a:p>
          <a:p>
            <a:r>
              <a:rPr lang="en-GB" sz="2000" b="1" dirty="0" smtClean="0"/>
              <a:t>you will need for your Proposal:</a:t>
            </a:r>
          </a:p>
          <a:p>
            <a:endParaRPr lang="en-GB" dirty="0" smtClean="0"/>
          </a:p>
          <a:p>
            <a:r>
              <a:rPr lang="en-GB" b="1" dirty="0" smtClean="0"/>
              <a:t>i.e. Common-but-Tricky Requests include: </a:t>
            </a:r>
          </a:p>
          <a:p>
            <a:pPr marL="285750" indent="-285750">
              <a:buFont typeface="Arial" panose="020B0604020202020204" pitchFamily="34" charset="0"/>
              <a:buChar char="•"/>
            </a:pPr>
            <a:r>
              <a:rPr lang="en-GB" dirty="0" smtClean="0"/>
              <a:t>Number of admissions with a specific condition over a certain period of time.</a:t>
            </a:r>
          </a:p>
          <a:p>
            <a:pPr marL="285750" indent="-285750">
              <a:buFont typeface="Arial" panose="020B0604020202020204" pitchFamily="34" charset="0"/>
              <a:buChar char="•"/>
            </a:pPr>
            <a:r>
              <a:rPr lang="en-GB" dirty="0" smtClean="0"/>
              <a:t>Demographics of patients across an organisation. </a:t>
            </a:r>
          </a:p>
          <a:p>
            <a:pPr marL="285750" indent="-285750">
              <a:buFont typeface="Arial" panose="020B0604020202020204" pitchFamily="34" charset="0"/>
              <a:buChar char="•"/>
            </a:pPr>
            <a:r>
              <a:rPr lang="en-GB" dirty="0" smtClean="0"/>
              <a:t>Staffing numbers and break-down.</a:t>
            </a:r>
          </a:p>
          <a:p>
            <a:pPr marL="285750" indent="-285750">
              <a:buFont typeface="Arial" panose="020B0604020202020204" pitchFamily="34" charset="0"/>
              <a:buChar char="•"/>
            </a:pPr>
            <a:r>
              <a:rPr lang="en-GB" dirty="0" smtClean="0"/>
              <a:t>Clinical Outcomes</a:t>
            </a:r>
          </a:p>
          <a:p>
            <a:endParaRPr lang="en-GB" dirty="0" smtClean="0"/>
          </a:p>
          <a:p>
            <a:r>
              <a:rPr lang="en-GB" b="1" dirty="0" smtClean="0"/>
              <a:t>There are ways to get this information, but you need to build-in a lot of </a:t>
            </a:r>
          </a:p>
          <a:p>
            <a:r>
              <a:rPr lang="en-GB" b="1" dirty="0" smtClean="0"/>
              <a:t>time (at least 2-3 months) to obtain it. You may need to look at other sources </a:t>
            </a:r>
          </a:p>
          <a:p>
            <a:r>
              <a:rPr lang="en-GB" b="1" dirty="0" smtClean="0"/>
              <a:t>i.e. Public Health demographics. </a:t>
            </a:r>
          </a:p>
          <a:p>
            <a:endParaRPr lang="en-GB" dirty="0" smtClean="0"/>
          </a:p>
          <a:p>
            <a:endParaRPr lang="en-GB" dirty="0" smtClean="0"/>
          </a:p>
        </p:txBody>
      </p:sp>
    </p:spTree>
    <p:extLst>
      <p:ext uri="{BB962C8B-B14F-4D97-AF65-F5344CB8AC3E}">
        <p14:creationId xmlns:p14="http://schemas.microsoft.com/office/powerpoint/2010/main" val="4244130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3" y="265721"/>
            <a:ext cx="4429418" cy="461665"/>
          </a:xfrm>
          <a:prstGeom prst="rect">
            <a:avLst/>
          </a:prstGeom>
          <a:noFill/>
        </p:spPr>
        <p:txBody>
          <a:bodyPr wrap="none" rtlCol="0">
            <a:spAutoFit/>
          </a:bodyPr>
          <a:lstStyle/>
          <a:p>
            <a:r>
              <a:rPr lang="en-GB" sz="2400" b="1" dirty="0" smtClean="0">
                <a:solidFill>
                  <a:schemeClr val="tx2">
                    <a:lumMod val="60000"/>
                    <a:lumOff val="40000"/>
                  </a:schemeClr>
                </a:solidFill>
              </a:rPr>
              <a:t>Case Study: </a:t>
            </a:r>
            <a:r>
              <a:rPr lang="en-GB" sz="2400" dirty="0" smtClean="0">
                <a:solidFill>
                  <a:schemeClr val="tx2">
                    <a:lumMod val="60000"/>
                    <a:lumOff val="40000"/>
                  </a:schemeClr>
                </a:solidFill>
              </a:rPr>
              <a:t>NIHR Fellowship </a:t>
            </a:r>
          </a:p>
        </p:txBody>
      </p:sp>
      <p:sp>
        <p:nvSpPr>
          <p:cNvPr id="4" name="TextBox 3"/>
          <p:cNvSpPr txBox="1"/>
          <p:nvPr/>
        </p:nvSpPr>
        <p:spPr>
          <a:xfrm>
            <a:off x="235133" y="923329"/>
            <a:ext cx="8451667" cy="4524315"/>
          </a:xfrm>
          <a:prstGeom prst="rect">
            <a:avLst/>
          </a:prstGeom>
          <a:noFill/>
        </p:spPr>
        <p:txBody>
          <a:bodyPr wrap="square" rtlCol="0">
            <a:spAutoFit/>
          </a:bodyPr>
          <a:lstStyle/>
          <a:p>
            <a:pPr marL="342900" indent="-342900">
              <a:buFont typeface="+mj-lt"/>
              <a:buAutoNum type="arabicPeriod"/>
            </a:pPr>
            <a:r>
              <a:rPr lang="en-GB" dirty="0" smtClean="0"/>
              <a:t>UEA applicant approached NSFT R&amp;D 9 months before application was due in. After a discussion, we identified which services would be appropriate to approach based on the participant Inclusion criteria. </a:t>
            </a:r>
          </a:p>
          <a:p>
            <a:pPr marL="342900" indent="-342900">
              <a:buFont typeface="+mj-lt"/>
              <a:buAutoNum type="arabicPeriod"/>
            </a:pPr>
            <a:endParaRPr lang="en-GB" dirty="0"/>
          </a:p>
          <a:p>
            <a:pPr marL="342900" indent="-342900">
              <a:buFont typeface="+mj-lt"/>
              <a:buAutoNum type="arabicPeriod"/>
            </a:pPr>
            <a:r>
              <a:rPr lang="en-GB" dirty="0" smtClean="0"/>
              <a:t>A lead collaborator was identified and presented the idea with the researcher at Clinical team meetings.</a:t>
            </a:r>
          </a:p>
          <a:p>
            <a:pPr marL="342900" indent="-342900">
              <a:buFont typeface="+mj-lt"/>
              <a:buAutoNum type="arabicPeriod"/>
            </a:pPr>
            <a:endParaRPr lang="en-GB" dirty="0"/>
          </a:p>
          <a:p>
            <a:pPr marL="342900" indent="-342900">
              <a:buFont typeface="+mj-lt"/>
              <a:buAutoNum type="arabicPeriod"/>
            </a:pPr>
            <a:r>
              <a:rPr lang="en-GB" dirty="0" smtClean="0"/>
              <a:t>The teams were keen to support once they saw the benefit it could have. Recruitment was going to be tight, so additional Trusts were identified through the CRN as back-up organisations, and initial contact made. </a:t>
            </a:r>
          </a:p>
          <a:p>
            <a:pPr marL="342900" indent="-342900">
              <a:buFont typeface="+mj-lt"/>
              <a:buAutoNum type="arabicPeriod"/>
            </a:pPr>
            <a:endParaRPr lang="en-GB" dirty="0"/>
          </a:p>
          <a:p>
            <a:pPr marL="342900" indent="-342900">
              <a:buFont typeface="+mj-lt"/>
              <a:buAutoNum type="arabicPeriod"/>
            </a:pPr>
            <a:r>
              <a:rPr lang="en-GB" dirty="0" smtClean="0"/>
              <a:t>R&amp;D then reviewed the proposal and costed out the NHS contribution. The User Involvement group identified 2 members to act as lay reps on the study. </a:t>
            </a:r>
          </a:p>
          <a:p>
            <a:pPr marL="342900" indent="-342900">
              <a:buFont typeface="+mj-lt"/>
              <a:buAutoNum type="arabicPeriod"/>
            </a:pPr>
            <a:endParaRPr lang="en-GB" dirty="0"/>
          </a:p>
          <a:p>
            <a:pPr marL="342900" indent="-342900">
              <a:buFont typeface="+mj-lt"/>
              <a:buAutoNum type="arabicPeriod"/>
            </a:pPr>
            <a:r>
              <a:rPr lang="en-GB" dirty="0" smtClean="0"/>
              <a:t>Application was submitted, funded, and is currently recruiting. The collaborator is acting as Principal Investigator (Local Site Lead) to deliver the project. </a:t>
            </a:r>
          </a:p>
        </p:txBody>
      </p:sp>
    </p:spTree>
    <p:extLst>
      <p:ext uri="{BB962C8B-B14F-4D97-AF65-F5344CB8AC3E}">
        <p14:creationId xmlns:p14="http://schemas.microsoft.com/office/powerpoint/2010/main" val="2292551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697" y="545068"/>
            <a:ext cx="4716356" cy="400110"/>
          </a:xfrm>
          <a:prstGeom prst="rect">
            <a:avLst/>
          </a:prstGeom>
          <a:noFill/>
        </p:spPr>
        <p:txBody>
          <a:bodyPr wrap="none" rtlCol="0">
            <a:spAutoFit/>
          </a:bodyPr>
          <a:lstStyle/>
          <a:p>
            <a:r>
              <a:rPr lang="en-GB" sz="2000" b="1" dirty="0" smtClean="0"/>
              <a:t>Step 3: Preparing your NHS Costings</a:t>
            </a:r>
            <a:endParaRPr lang="en-GB" sz="2000" b="1" dirty="0"/>
          </a:p>
        </p:txBody>
      </p:sp>
      <p:sp>
        <p:nvSpPr>
          <p:cNvPr id="3" name="TextBox 2"/>
          <p:cNvSpPr txBox="1"/>
          <p:nvPr/>
        </p:nvSpPr>
        <p:spPr>
          <a:xfrm>
            <a:off x="496388" y="1211273"/>
            <a:ext cx="7473071" cy="923330"/>
          </a:xfrm>
          <a:prstGeom prst="rect">
            <a:avLst/>
          </a:prstGeom>
          <a:noFill/>
        </p:spPr>
        <p:txBody>
          <a:bodyPr wrap="none" rtlCol="0">
            <a:spAutoFit/>
          </a:bodyPr>
          <a:lstStyle/>
          <a:p>
            <a:r>
              <a:rPr lang="en-GB" dirty="0" smtClean="0"/>
              <a:t>Your Lead NHS Organisation R&amp;D Office (usually from where you plan </a:t>
            </a:r>
          </a:p>
          <a:p>
            <a:r>
              <a:rPr lang="en-GB" dirty="0" smtClean="0"/>
              <a:t>to recruit most people) will need to complete a form called the </a:t>
            </a:r>
            <a:r>
              <a:rPr lang="en-GB" b="1" dirty="0" err="1" smtClean="0">
                <a:solidFill>
                  <a:srgbClr val="FF0000"/>
                </a:solidFill>
              </a:rPr>
              <a:t>SoECAT</a:t>
            </a:r>
            <a:r>
              <a:rPr lang="en-GB" b="1" dirty="0" smtClean="0">
                <a:solidFill>
                  <a:srgbClr val="FF0000"/>
                </a:solidFill>
              </a:rPr>
              <a:t> </a:t>
            </a:r>
          </a:p>
          <a:p>
            <a:r>
              <a:rPr lang="en-GB" dirty="0" smtClean="0"/>
              <a:t>for your application on behalf of all NHS sites involved.</a:t>
            </a:r>
            <a:endParaRPr lang="en-GB" dirty="0"/>
          </a:p>
        </p:txBody>
      </p:sp>
      <p:sp>
        <p:nvSpPr>
          <p:cNvPr id="4" name="TextBox 3"/>
          <p:cNvSpPr txBox="1"/>
          <p:nvPr/>
        </p:nvSpPr>
        <p:spPr>
          <a:xfrm>
            <a:off x="392443" y="2341655"/>
            <a:ext cx="8058616" cy="646331"/>
          </a:xfrm>
          <a:prstGeom prst="rect">
            <a:avLst/>
          </a:prstGeom>
          <a:noFill/>
        </p:spPr>
        <p:txBody>
          <a:bodyPr wrap="none" rtlCol="0">
            <a:spAutoFit/>
          </a:bodyPr>
          <a:lstStyle/>
          <a:p>
            <a:r>
              <a:rPr lang="en-GB" b="1" dirty="0" smtClean="0"/>
              <a:t>As a minimum </a:t>
            </a:r>
            <a:r>
              <a:rPr lang="en-GB" dirty="0" smtClean="0"/>
              <a:t>you need to start this process 2-3 weeks before the deadline </a:t>
            </a:r>
          </a:p>
          <a:p>
            <a:r>
              <a:rPr lang="en-GB" dirty="0" smtClean="0"/>
              <a:t>as the CRN Leads need to review and sign this off as well. </a:t>
            </a:r>
            <a:endParaRPr lang="en-GB" dirty="0"/>
          </a:p>
        </p:txBody>
      </p:sp>
      <p:sp>
        <p:nvSpPr>
          <p:cNvPr id="5" name="TextBox 4"/>
          <p:cNvSpPr txBox="1"/>
          <p:nvPr/>
        </p:nvSpPr>
        <p:spPr>
          <a:xfrm>
            <a:off x="102070" y="3257006"/>
            <a:ext cx="9003299" cy="2585323"/>
          </a:xfrm>
          <a:prstGeom prst="rect">
            <a:avLst/>
          </a:prstGeom>
          <a:noFill/>
          <a:ln>
            <a:solidFill>
              <a:srgbClr val="FF0000"/>
            </a:solidFill>
          </a:ln>
        </p:spPr>
        <p:txBody>
          <a:bodyPr wrap="none" rtlCol="0">
            <a:spAutoFit/>
          </a:bodyPr>
          <a:lstStyle/>
          <a:p>
            <a:r>
              <a:rPr lang="en-GB" b="1" dirty="0" smtClean="0"/>
              <a:t>The </a:t>
            </a:r>
            <a:r>
              <a:rPr lang="en-GB" b="1" dirty="0" err="1" smtClean="0"/>
              <a:t>SoeCAT</a:t>
            </a:r>
            <a:r>
              <a:rPr lang="en-GB" b="1" dirty="0" smtClean="0"/>
              <a:t> is a complex costing template where all NHS costs associated</a:t>
            </a:r>
          </a:p>
          <a:p>
            <a:r>
              <a:rPr lang="en-GB" b="1" dirty="0"/>
              <a:t>w</a:t>
            </a:r>
            <a:r>
              <a:rPr lang="en-GB" b="1" dirty="0" smtClean="0"/>
              <a:t>ith your study need to be itemised by activity at the site level. </a:t>
            </a:r>
          </a:p>
          <a:p>
            <a:endParaRPr lang="en-GB" b="1" dirty="0" smtClean="0"/>
          </a:p>
          <a:p>
            <a:r>
              <a:rPr lang="en-GB" b="1" i="1" dirty="0" smtClean="0"/>
              <a:t>i.e. participant identification, consent, baseline assessment, scan/bloods </a:t>
            </a:r>
            <a:r>
              <a:rPr lang="en-GB" b="1" i="1" dirty="0" err="1" smtClean="0"/>
              <a:t>etc</a:t>
            </a:r>
            <a:endParaRPr lang="en-GB" b="1" i="1" dirty="0" smtClean="0"/>
          </a:p>
          <a:p>
            <a:endParaRPr lang="en-GB" b="1" dirty="0"/>
          </a:p>
          <a:p>
            <a:r>
              <a:rPr lang="en-GB" b="1" dirty="0" smtClean="0"/>
              <a:t>If you are doing an intervention study, we also need to list usual care and </a:t>
            </a:r>
          </a:p>
          <a:p>
            <a:r>
              <a:rPr lang="en-GB" b="1" dirty="0"/>
              <a:t>a</a:t>
            </a:r>
            <a:r>
              <a:rPr lang="en-GB" b="1" dirty="0" smtClean="0"/>
              <a:t>ll potential treatment arms of care in your study.</a:t>
            </a:r>
          </a:p>
          <a:p>
            <a:endParaRPr lang="en-GB" b="1" dirty="0"/>
          </a:p>
          <a:p>
            <a:r>
              <a:rPr lang="en-GB" b="1" dirty="0" smtClean="0">
                <a:solidFill>
                  <a:srgbClr val="FF0000"/>
                </a:solidFill>
              </a:rPr>
              <a:t>To support this, the lead R&amp;D will need an almost-final  copy of your application.</a:t>
            </a:r>
            <a:endParaRPr lang="en-GB" dirty="0">
              <a:solidFill>
                <a:srgbClr val="FF0000"/>
              </a:solidFill>
            </a:endParaRPr>
          </a:p>
        </p:txBody>
      </p:sp>
    </p:spTree>
    <p:extLst>
      <p:ext uri="{BB962C8B-B14F-4D97-AF65-F5344CB8AC3E}">
        <p14:creationId xmlns:p14="http://schemas.microsoft.com/office/powerpoint/2010/main" val="1202449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3447"/>
            <a:ext cx="9144000" cy="4951105"/>
          </a:xfrm>
          <a:prstGeom prst="rect">
            <a:avLst/>
          </a:prstGeom>
        </p:spPr>
      </p:pic>
    </p:spTree>
    <p:extLst>
      <p:ext uri="{BB962C8B-B14F-4D97-AF65-F5344CB8AC3E}">
        <p14:creationId xmlns:p14="http://schemas.microsoft.com/office/powerpoint/2010/main" val="3593009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383" y="574766"/>
            <a:ext cx="3801041" cy="369332"/>
          </a:xfrm>
          <a:prstGeom prst="rect">
            <a:avLst/>
          </a:prstGeom>
          <a:noFill/>
        </p:spPr>
        <p:txBody>
          <a:bodyPr wrap="none" rtlCol="0">
            <a:spAutoFit/>
          </a:bodyPr>
          <a:lstStyle/>
          <a:p>
            <a:r>
              <a:rPr lang="en-GB" b="1" dirty="0" smtClean="0"/>
              <a:t>Example 2: Preparing NHS Costs</a:t>
            </a:r>
            <a:endParaRPr lang="en-GB" b="1" dirty="0"/>
          </a:p>
        </p:txBody>
      </p:sp>
      <p:sp>
        <p:nvSpPr>
          <p:cNvPr id="3" name="TextBox 2"/>
          <p:cNvSpPr txBox="1"/>
          <p:nvPr/>
        </p:nvSpPr>
        <p:spPr>
          <a:xfrm>
            <a:off x="360448" y="1054519"/>
            <a:ext cx="8274101" cy="2031325"/>
          </a:xfrm>
          <a:prstGeom prst="rect">
            <a:avLst/>
          </a:prstGeom>
          <a:noFill/>
        </p:spPr>
        <p:txBody>
          <a:bodyPr wrap="square" rtlCol="0">
            <a:spAutoFit/>
          </a:bodyPr>
          <a:lstStyle/>
          <a:p>
            <a:r>
              <a:rPr lang="en-GB" dirty="0" smtClean="0">
                <a:solidFill>
                  <a:schemeClr val="accent4">
                    <a:lumMod val="50000"/>
                  </a:schemeClr>
                </a:solidFill>
              </a:rPr>
              <a:t>3 NHS sites, all doing the same thing- Asked to recruit 20 people each (60 total). </a:t>
            </a:r>
            <a:r>
              <a:rPr lang="en-GB" u="sng" dirty="0" smtClean="0">
                <a:solidFill>
                  <a:schemeClr val="accent4">
                    <a:lumMod val="50000"/>
                  </a:schemeClr>
                </a:solidFill>
              </a:rPr>
              <a:t>One </a:t>
            </a:r>
            <a:r>
              <a:rPr lang="en-GB" u="sng" dirty="0" err="1" smtClean="0">
                <a:solidFill>
                  <a:schemeClr val="accent4">
                    <a:lumMod val="50000"/>
                  </a:schemeClr>
                </a:solidFill>
              </a:rPr>
              <a:t>SoECAT</a:t>
            </a:r>
            <a:r>
              <a:rPr lang="en-GB" u="sng" dirty="0" smtClean="0">
                <a:solidFill>
                  <a:schemeClr val="accent4">
                    <a:lumMod val="50000"/>
                  </a:schemeClr>
                </a:solidFill>
              </a:rPr>
              <a:t> to be completed. </a:t>
            </a:r>
          </a:p>
          <a:p>
            <a:endParaRPr lang="en-GB" dirty="0">
              <a:solidFill>
                <a:schemeClr val="accent4">
                  <a:lumMod val="50000"/>
                </a:schemeClr>
              </a:solidFill>
            </a:endParaRPr>
          </a:p>
          <a:p>
            <a:r>
              <a:rPr lang="en-GB" dirty="0" smtClean="0">
                <a:solidFill>
                  <a:schemeClr val="accent4">
                    <a:lumMod val="50000"/>
                  </a:schemeClr>
                </a:solidFill>
              </a:rPr>
              <a:t>Site level: Each of the 20 people will be asked to complete baseline measures, then will be randomised into 1 of 2 arms. 1 arm will have treatment as usual (GP follow-up appointment), 1 arm will receive an educational package. </a:t>
            </a:r>
          </a:p>
          <a:p>
            <a:r>
              <a:rPr lang="en-GB" dirty="0" smtClean="0">
                <a:solidFill>
                  <a:schemeClr val="accent4">
                    <a:lumMod val="50000"/>
                  </a:schemeClr>
                </a:solidFill>
              </a:rPr>
              <a:t>Follow-up assessments will take place after 6 months.</a:t>
            </a:r>
            <a:endParaRPr lang="en-GB" dirty="0">
              <a:solidFill>
                <a:schemeClr val="accent4">
                  <a:lumMod val="50000"/>
                </a:schemeClr>
              </a:solidFill>
            </a:endParaRPr>
          </a:p>
        </p:txBody>
      </p:sp>
      <p:sp>
        <p:nvSpPr>
          <p:cNvPr id="4" name="TextBox 3"/>
          <p:cNvSpPr txBox="1"/>
          <p:nvPr/>
        </p:nvSpPr>
        <p:spPr>
          <a:xfrm>
            <a:off x="692330" y="3291841"/>
            <a:ext cx="8112035" cy="2585323"/>
          </a:xfrm>
          <a:prstGeom prst="rect">
            <a:avLst/>
          </a:prstGeom>
          <a:noFill/>
        </p:spPr>
        <p:txBody>
          <a:bodyPr wrap="square" rtlCol="0">
            <a:spAutoFit/>
          </a:bodyPr>
          <a:lstStyle/>
          <a:p>
            <a:r>
              <a:rPr lang="en-GB" b="1" u="sng" dirty="0" smtClean="0"/>
              <a:t>Basic Items to Cost – in </a:t>
            </a:r>
            <a:r>
              <a:rPr lang="en-GB" b="1" u="sng" dirty="0" err="1" smtClean="0"/>
              <a:t>choronological</a:t>
            </a:r>
            <a:r>
              <a:rPr lang="en-GB" b="1" u="sng" dirty="0" smtClean="0"/>
              <a:t> order:</a:t>
            </a:r>
          </a:p>
          <a:p>
            <a:pPr marL="285750" indent="-285750">
              <a:buFont typeface="Arial" panose="020B0604020202020204" pitchFamily="34" charset="0"/>
              <a:buChar char="•"/>
            </a:pPr>
            <a:r>
              <a:rPr lang="en-GB" dirty="0" smtClean="0"/>
              <a:t>Clinical Staff training to support educational package (Treatment Cost)</a:t>
            </a:r>
          </a:p>
          <a:p>
            <a:pPr marL="285750" indent="-285750">
              <a:buFont typeface="Arial" panose="020B0604020202020204" pitchFamily="34" charset="0"/>
              <a:buChar char="•"/>
            </a:pPr>
            <a:r>
              <a:rPr lang="en-GB" dirty="0" smtClean="0"/>
              <a:t>Participant Identification and Consent (NHS Service cost)</a:t>
            </a:r>
          </a:p>
          <a:p>
            <a:pPr marL="285750" indent="-285750">
              <a:buFont typeface="Arial" panose="020B0604020202020204" pitchFamily="34" charset="0"/>
              <a:buChar char="•"/>
            </a:pPr>
            <a:r>
              <a:rPr lang="en-GB" dirty="0" smtClean="0"/>
              <a:t>Baseline Measure completion including notes access (Research Cost)</a:t>
            </a:r>
          </a:p>
          <a:p>
            <a:pPr marL="285750" indent="-285750">
              <a:buFont typeface="Arial" panose="020B0604020202020204" pitchFamily="34" charset="0"/>
              <a:buChar char="•"/>
            </a:pPr>
            <a:r>
              <a:rPr lang="en-GB" dirty="0" smtClean="0"/>
              <a:t>Randomisation process via telephone call (Research cost)</a:t>
            </a:r>
          </a:p>
          <a:p>
            <a:pPr marL="285750" indent="-285750">
              <a:buFont typeface="Arial" panose="020B0604020202020204" pitchFamily="34" charset="0"/>
              <a:buChar char="•"/>
            </a:pPr>
            <a:r>
              <a:rPr lang="en-GB" dirty="0" smtClean="0"/>
              <a:t>GP follow-up appointment  x 60 (Standard Care Cost)</a:t>
            </a:r>
          </a:p>
          <a:p>
            <a:pPr marL="285750" indent="-285750">
              <a:buFont typeface="Arial" panose="020B0604020202020204" pitchFamily="34" charset="0"/>
              <a:buChar char="•"/>
            </a:pPr>
            <a:r>
              <a:rPr lang="en-GB" dirty="0" smtClean="0"/>
              <a:t>Time to support educational package x 30 people (Treatment cost)</a:t>
            </a:r>
          </a:p>
          <a:p>
            <a:pPr marL="285750" indent="-285750">
              <a:buFont typeface="Arial" panose="020B0604020202020204" pitchFamily="34" charset="0"/>
              <a:buChar char="•"/>
            </a:pPr>
            <a:r>
              <a:rPr lang="en-GB" dirty="0" smtClean="0"/>
              <a:t>Follow-up assessment x 60 (Research cost).  </a:t>
            </a:r>
          </a:p>
          <a:p>
            <a:endParaRPr lang="en-GB" dirty="0"/>
          </a:p>
        </p:txBody>
      </p:sp>
    </p:spTree>
    <p:extLst>
      <p:ext uri="{BB962C8B-B14F-4D97-AF65-F5344CB8AC3E}">
        <p14:creationId xmlns:p14="http://schemas.microsoft.com/office/powerpoint/2010/main" val="3121642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385" y="662094"/>
            <a:ext cx="6087295" cy="461665"/>
          </a:xfrm>
          <a:prstGeom prst="rect">
            <a:avLst/>
          </a:prstGeom>
          <a:noFill/>
        </p:spPr>
        <p:txBody>
          <a:bodyPr wrap="square" rtlCol="0">
            <a:spAutoFit/>
          </a:bodyPr>
          <a:lstStyle/>
          <a:p>
            <a:r>
              <a:rPr lang="en-GB" sz="2400" b="1" dirty="0" smtClean="0">
                <a:solidFill>
                  <a:schemeClr val="accent5">
                    <a:lumMod val="50000"/>
                  </a:schemeClr>
                </a:solidFill>
              </a:rPr>
              <a:t>Handy Hints: Other Things to Consider </a:t>
            </a:r>
          </a:p>
        </p:txBody>
      </p:sp>
      <p:sp>
        <p:nvSpPr>
          <p:cNvPr id="3" name="TextBox 2"/>
          <p:cNvSpPr txBox="1"/>
          <p:nvPr/>
        </p:nvSpPr>
        <p:spPr>
          <a:xfrm>
            <a:off x="261256" y="1423851"/>
            <a:ext cx="8477796" cy="5078313"/>
          </a:xfrm>
          <a:prstGeom prst="rect">
            <a:avLst/>
          </a:prstGeom>
          <a:noFill/>
        </p:spPr>
        <p:txBody>
          <a:bodyPr wrap="square" rtlCol="0">
            <a:spAutoFit/>
          </a:bodyPr>
          <a:lstStyle/>
          <a:p>
            <a:pPr marL="285750" indent="-285750">
              <a:buFont typeface="Arial" panose="020B0604020202020204" pitchFamily="34" charset="0"/>
              <a:buChar char="•"/>
            </a:pPr>
            <a:r>
              <a:rPr lang="en-GB" dirty="0" smtClean="0"/>
              <a:t>A number of NHS services are now re-commissioned every 3-5 years, so some services may not be able to support the full life-time of your study. Your clinical collaborator will be able to advise about this but you may need to think flexibly about how the research can be delivered.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Any change or addition to treatment through your research, including training and supervision, will need to be paid for by the Organisation. You need to identify what the exact changes will be, and discuss with R&amp;D.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The NIHR will need to see a solid recruitment plan, and prefer several organisations to be involved. Even if you are looking for low numbers, the CRN can help advise which other organisations may be interested in supporting your research.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Every NHS Organisation has CRN staff available to help recruit and deliver your study. This is important when thinking about resourcing your research. </a:t>
            </a:r>
          </a:p>
          <a:p>
            <a:endParaRPr lang="en-GB" dirty="0"/>
          </a:p>
          <a:p>
            <a:endParaRPr lang="en-GB" dirty="0" smtClean="0"/>
          </a:p>
        </p:txBody>
      </p:sp>
    </p:spTree>
    <p:extLst>
      <p:ext uri="{BB962C8B-B14F-4D97-AF65-F5344CB8AC3E}">
        <p14:creationId xmlns:p14="http://schemas.microsoft.com/office/powerpoint/2010/main" val="2113926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703" y="783772"/>
            <a:ext cx="3219792" cy="1754326"/>
          </a:xfrm>
          <a:prstGeom prst="rect">
            <a:avLst/>
          </a:prstGeom>
          <a:noFill/>
        </p:spPr>
        <p:txBody>
          <a:bodyPr wrap="none" rtlCol="0">
            <a:spAutoFit/>
          </a:bodyPr>
          <a:lstStyle/>
          <a:p>
            <a:r>
              <a:rPr lang="en-GB" b="1" u="sng" dirty="0" smtClean="0"/>
              <a:t>Handy Links:</a:t>
            </a:r>
          </a:p>
          <a:p>
            <a:endParaRPr lang="en-GB" dirty="0"/>
          </a:p>
          <a:p>
            <a:r>
              <a:rPr lang="en-GB" u="sng" dirty="0" smtClean="0"/>
              <a:t>R&amp;D Office contact database</a:t>
            </a:r>
            <a:r>
              <a:rPr lang="en-GB" dirty="0" smtClean="0"/>
              <a:t>:</a:t>
            </a:r>
          </a:p>
          <a:p>
            <a:endParaRPr lang="en-GB" dirty="0"/>
          </a:p>
          <a:p>
            <a:endParaRPr lang="en-GB" dirty="0" smtClean="0"/>
          </a:p>
          <a:p>
            <a:endParaRPr lang="en-GB" dirty="0"/>
          </a:p>
        </p:txBody>
      </p:sp>
      <p:sp>
        <p:nvSpPr>
          <p:cNvPr id="3" name="TextBox 2"/>
          <p:cNvSpPr txBox="1"/>
          <p:nvPr/>
        </p:nvSpPr>
        <p:spPr>
          <a:xfrm>
            <a:off x="3781495" y="1276754"/>
            <a:ext cx="5288692" cy="369332"/>
          </a:xfrm>
          <a:prstGeom prst="rect">
            <a:avLst/>
          </a:prstGeom>
          <a:noFill/>
        </p:spPr>
        <p:txBody>
          <a:bodyPr wrap="none" rtlCol="0">
            <a:spAutoFit/>
          </a:bodyPr>
          <a:lstStyle/>
          <a:p>
            <a:r>
              <a:rPr lang="en-GB" dirty="0">
                <a:hlinkClick r:id="rId2"/>
              </a:rPr>
              <a:t>http://www.rdforum.nhs.uk/content/contact-details/</a:t>
            </a:r>
            <a:endParaRPr lang="en-GB" dirty="0"/>
          </a:p>
        </p:txBody>
      </p:sp>
      <p:sp>
        <p:nvSpPr>
          <p:cNvPr id="4" name="TextBox 3"/>
          <p:cNvSpPr txBox="1"/>
          <p:nvPr/>
        </p:nvSpPr>
        <p:spPr>
          <a:xfrm>
            <a:off x="383387" y="4024418"/>
            <a:ext cx="8686800" cy="923330"/>
          </a:xfrm>
          <a:prstGeom prst="rect">
            <a:avLst/>
          </a:prstGeom>
          <a:noFill/>
        </p:spPr>
        <p:txBody>
          <a:bodyPr wrap="square" rtlCol="0">
            <a:spAutoFit/>
          </a:bodyPr>
          <a:lstStyle/>
          <a:p>
            <a:r>
              <a:rPr lang="en-GB" dirty="0">
                <a:hlinkClick r:id="rId3"/>
              </a:rPr>
              <a:t>https://</a:t>
            </a:r>
            <a:r>
              <a:rPr lang="en-GB" dirty="0" smtClean="0">
                <a:hlinkClick r:id="rId3"/>
              </a:rPr>
              <a:t>www.nihr.ac.uk/funding-and-support/documents/study-support-service/soecat-form.xlsx</a:t>
            </a:r>
            <a:endParaRPr lang="en-GB" dirty="0" smtClean="0"/>
          </a:p>
          <a:p>
            <a:endParaRPr lang="en-GB" dirty="0"/>
          </a:p>
        </p:txBody>
      </p:sp>
      <p:sp>
        <p:nvSpPr>
          <p:cNvPr id="5" name="TextBox 4"/>
          <p:cNvSpPr txBox="1"/>
          <p:nvPr/>
        </p:nvSpPr>
        <p:spPr>
          <a:xfrm>
            <a:off x="561703" y="3610342"/>
            <a:ext cx="2717074" cy="375748"/>
          </a:xfrm>
          <a:prstGeom prst="rect">
            <a:avLst/>
          </a:prstGeom>
          <a:noFill/>
        </p:spPr>
        <p:txBody>
          <a:bodyPr wrap="square" rtlCol="0">
            <a:spAutoFit/>
          </a:bodyPr>
          <a:lstStyle/>
          <a:p>
            <a:r>
              <a:rPr lang="en-GB" u="sng" dirty="0" err="1" smtClean="0"/>
              <a:t>SoECAT</a:t>
            </a:r>
            <a:r>
              <a:rPr lang="en-GB" u="sng" dirty="0" smtClean="0"/>
              <a:t> Forms:</a:t>
            </a:r>
            <a:endParaRPr lang="en-GB" u="sng" dirty="0"/>
          </a:p>
        </p:txBody>
      </p:sp>
      <p:sp>
        <p:nvSpPr>
          <p:cNvPr id="6" name="TextBox 5"/>
          <p:cNvSpPr txBox="1"/>
          <p:nvPr/>
        </p:nvSpPr>
        <p:spPr>
          <a:xfrm>
            <a:off x="561703" y="2394406"/>
            <a:ext cx="8440848" cy="646331"/>
          </a:xfrm>
          <a:prstGeom prst="rect">
            <a:avLst/>
          </a:prstGeom>
          <a:noFill/>
        </p:spPr>
        <p:txBody>
          <a:bodyPr wrap="square" rtlCol="0">
            <a:spAutoFit/>
          </a:bodyPr>
          <a:lstStyle/>
          <a:p>
            <a:r>
              <a:rPr lang="en-GB" dirty="0" smtClean="0"/>
              <a:t>Prevalence Data for the region: </a:t>
            </a:r>
          </a:p>
          <a:p>
            <a:r>
              <a:rPr lang="en-GB" dirty="0" smtClean="0">
                <a:hlinkClick r:id="rId4"/>
              </a:rPr>
              <a:t>https</a:t>
            </a:r>
            <a:r>
              <a:rPr lang="en-GB" dirty="0">
                <a:hlinkClick r:id="rId4"/>
              </a:rPr>
              <a:t>://www.norfolkinsight.org.uk/health-and-social-care/</a:t>
            </a:r>
            <a:endParaRPr lang="en-GB" dirty="0"/>
          </a:p>
        </p:txBody>
      </p:sp>
    </p:spTree>
    <p:extLst>
      <p:ext uri="{BB962C8B-B14F-4D97-AF65-F5344CB8AC3E}">
        <p14:creationId xmlns:p14="http://schemas.microsoft.com/office/powerpoint/2010/main" val="662950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849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57" y="557593"/>
            <a:ext cx="6599490" cy="827072"/>
          </a:xfrm>
          <a:prstGeom prst="rect">
            <a:avLst/>
          </a:prstGeom>
          <a:noFill/>
        </p:spPr>
        <p:txBody>
          <a:bodyPr wrap="square" rtlCol="0">
            <a:spAutoFit/>
          </a:bodyPr>
          <a:lstStyle/>
          <a:p>
            <a:r>
              <a:rPr lang="en-GB" sz="2400" b="1" dirty="0" smtClean="0">
                <a:solidFill>
                  <a:schemeClr val="accent5">
                    <a:lumMod val="50000"/>
                  </a:schemeClr>
                </a:solidFill>
              </a:rPr>
              <a:t>Common NHS-related Weaknesses with Fellowship Applications</a:t>
            </a:r>
          </a:p>
        </p:txBody>
      </p:sp>
      <p:sp>
        <p:nvSpPr>
          <p:cNvPr id="3" name="TextBox 2"/>
          <p:cNvSpPr txBox="1"/>
          <p:nvPr/>
        </p:nvSpPr>
        <p:spPr>
          <a:xfrm>
            <a:off x="436843" y="1698171"/>
            <a:ext cx="4698722" cy="707886"/>
          </a:xfrm>
          <a:prstGeom prst="rect">
            <a:avLst/>
          </a:prstGeom>
          <a:solidFill>
            <a:schemeClr val="accent1">
              <a:lumMod val="20000"/>
              <a:lumOff val="80000"/>
            </a:schemeClr>
          </a:solidFill>
        </p:spPr>
        <p:txBody>
          <a:bodyPr wrap="none" rtlCol="0">
            <a:spAutoFit/>
          </a:bodyPr>
          <a:lstStyle/>
          <a:p>
            <a:r>
              <a:rPr lang="en-GB" sz="2000" dirty="0" smtClean="0"/>
              <a:t>Not articulating how the research </a:t>
            </a:r>
          </a:p>
          <a:p>
            <a:r>
              <a:rPr lang="en-GB" sz="2000" dirty="0" smtClean="0"/>
              <a:t>will be important to the NHS or patients.</a:t>
            </a:r>
            <a:endParaRPr lang="en-GB" sz="2000" dirty="0"/>
          </a:p>
        </p:txBody>
      </p:sp>
      <p:sp>
        <p:nvSpPr>
          <p:cNvPr id="4" name="TextBox 3"/>
          <p:cNvSpPr txBox="1"/>
          <p:nvPr/>
        </p:nvSpPr>
        <p:spPr>
          <a:xfrm>
            <a:off x="5401340" y="2426583"/>
            <a:ext cx="3389069" cy="707886"/>
          </a:xfrm>
          <a:prstGeom prst="rect">
            <a:avLst/>
          </a:prstGeom>
          <a:solidFill>
            <a:schemeClr val="accent1">
              <a:lumMod val="40000"/>
              <a:lumOff val="60000"/>
            </a:schemeClr>
          </a:solidFill>
        </p:spPr>
        <p:txBody>
          <a:bodyPr wrap="none" rtlCol="0">
            <a:spAutoFit/>
          </a:bodyPr>
          <a:lstStyle/>
          <a:p>
            <a:r>
              <a:rPr lang="en-GB" sz="2000" dirty="0" smtClean="0"/>
              <a:t>Aims and Objectives are not</a:t>
            </a:r>
          </a:p>
          <a:p>
            <a:r>
              <a:rPr lang="en-GB" sz="2000" dirty="0" smtClean="0"/>
              <a:t>Clear or detailed enough.</a:t>
            </a:r>
            <a:endParaRPr lang="en-GB" sz="2000" dirty="0"/>
          </a:p>
        </p:txBody>
      </p:sp>
      <p:sp>
        <p:nvSpPr>
          <p:cNvPr id="5" name="TextBox 4"/>
          <p:cNvSpPr txBox="1"/>
          <p:nvPr/>
        </p:nvSpPr>
        <p:spPr>
          <a:xfrm>
            <a:off x="436843" y="3231565"/>
            <a:ext cx="4452053" cy="707886"/>
          </a:xfrm>
          <a:prstGeom prst="rect">
            <a:avLst/>
          </a:prstGeom>
          <a:solidFill>
            <a:schemeClr val="accent1">
              <a:lumMod val="60000"/>
              <a:lumOff val="40000"/>
            </a:schemeClr>
          </a:solidFill>
        </p:spPr>
        <p:txBody>
          <a:bodyPr wrap="none" rtlCol="0">
            <a:spAutoFit/>
          </a:bodyPr>
          <a:lstStyle/>
          <a:p>
            <a:r>
              <a:rPr lang="en-GB" sz="2000" dirty="0" smtClean="0"/>
              <a:t>Not enough input from the NHS </a:t>
            </a:r>
          </a:p>
          <a:p>
            <a:r>
              <a:rPr lang="en-GB" sz="2000" dirty="0" smtClean="0"/>
              <a:t>to inform feasibility, reality and buy-in.</a:t>
            </a:r>
            <a:endParaRPr lang="en-GB" sz="2000" dirty="0"/>
          </a:p>
        </p:txBody>
      </p:sp>
      <p:sp>
        <p:nvSpPr>
          <p:cNvPr id="6" name="TextBox 5"/>
          <p:cNvSpPr txBox="1"/>
          <p:nvPr/>
        </p:nvSpPr>
        <p:spPr>
          <a:xfrm>
            <a:off x="5483167" y="3939451"/>
            <a:ext cx="3389069" cy="707886"/>
          </a:xfrm>
          <a:prstGeom prst="rect">
            <a:avLst/>
          </a:prstGeom>
          <a:solidFill>
            <a:schemeClr val="tx2">
              <a:lumMod val="40000"/>
              <a:lumOff val="60000"/>
            </a:schemeClr>
          </a:solidFill>
        </p:spPr>
        <p:txBody>
          <a:bodyPr wrap="none" rtlCol="0">
            <a:spAutoFit/>
          </a:bodyPr>
          <a:lstStyle/>
          <a:p>
            <a:r>
              <a:rPr lang="en-GB" sz="2000" dirty="0" smtClean="0"/>
              <a:t>NHS component not costed </a:t>
            </a:r>
          </a:p>
          <a:p>
            <a:r>
              <a:rPr lang="en-GB" sz="2000" dirty="0"/>
              <a:t>a</a:t>
            </a:r>
            <a:r>
              <a:rPr lang="en-GB" sz="2000" dirty="0" smtClean="0"/>
              <a:t>ppropriately.</a:t>
            </a:r>
            <a:endParaRPr lang="en-GB" sz="2000" dirty="0"/>
          </a:p>
        </p:txBody>
      </p:sp>
      <p:sp>
        <p:nvSpPr>
          <p:cNvPr id="7" name="TextBox 6"/>
          <p:cNvSpPr txBox="1"/>
          <p:nvPr/>
        </p:nvSpPr>
        <p:spPr>
          <a:xfrm>
            <a:off x="496385" y="5088263"/>
            <a:ext cx="5825634" cy="707886"/>
          </a:xfrm>
          <a:prstGeom prst="rect">
            <a:avLst/>
          </a:prstGeom>
          <a:solidFill>
            <a:schemeClr val="accent1">
              <a:lumMod val="60000"/>
              <a:lumOff val="40000"/>
            </a:schemeClr>
          </a:solidFill>
        </p:spPr>
        <p:txBody>
          <a:bodyPr wrap="none" rtlCol="0">
            <a:spAutoFit/>
          </a:bodyPr>
          <a:lstStyle/>
          <a:p>
            <a:r>
              <a:rPr lang="en-GB" sz="2000" dirty="0" smtClean="0"/>
              <a:t>Recruitment plan is ‘over-optimistic’ </a:t>
            </a:r>
          </a:p>
          <a:p>
            <a:r>
              <a:rPr lang="en-GB" sz="2000" dirty="0" smtClean="0"/>
              <a:t>with little thought to involving other Organisations.</a:t>
            </a:r>
            <a:endParaRPr lang="en-GB" sz="2000" dirty="0"/>
          </a:p>
        </p:txBody>
      </p:sp>
    </p:spTree>
    <p:extLst>
      <p:ext uri="{BB962C8B-B14F-4D97-AF65-F5344CB8AC3E}">
        <p14:creationId xmlns:p14="http://schemas.microsoft.com/office/powerpoint/2010/main" val="2432593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26571" y="1227909"/>
            <a:ext cx="8582298" cy="34877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extBox 3"/>
          <p:cNvSpPr txBox="1"/>
          <p:nvPr/>
        </p:nvSpPr>
        <p:spPr>
          <a:xfrm>
            <a:off x="646093" y="1658983"/>
            <a:ext cx="7622600" cy="2585323"/>
          </a:xfrm>
          <a:prstGeom prst="rect">
            <a:avLst/>
          </a:prstGeom>
          <a:noFill/>
        </p:spPr>
        <p:txBody>
          <a:bodyPr wrap="none" rtlCol="0">
            <a:spAutoFit/>
          </a:bodyPr>
          <a:lstStyle/>
          <a:p>
            <a:r>
              <a:rPr lang="en-GB" b="1" u="sng" dirty="0" smtClean="0"/>
              <a:t>Benefits of involving the NHS in your development stage:</a:t>
            </a:r>
          </a:p>
          <a:p>
            <a:endParaRPr lang="en-GB" dirty="0"/>
          </a:p>
          <a:p>
            <a:pPr marL="342900" indent="-342900">
              <a:buAutoNum type="arabicPeriod"/>
            </a:pPr>
            <a:r>
              <a:rPr lang="en-GB" dirty="0" smtClean="0"/>
              <a:t>Find out how services </a:t>
            </a:r>
            <a:r>
              <a:rPr lang="en-GB" u="sng" dirty="0" smtClean="0"/>
              <a:t>actually</a:t>
            </a:r>
            <a:r>
              <a:rPr lang="en-GB" dirty="0" smtClean="0"/>
              <a:t> work and the pathways to care.</a:t>
            </a:r>
          </a:p>
          <a:p>
            <a:endParaRPr lang="en-GB" dirty="0" smtClean="0"/>
          </a:p>
          <a:p>
            <a:r>
              <a:rPr lang="en-GB" dirty="0" smtClean="0"/>
              <a:t>2. Understand the practical implications of your study. </a:t>
            </a:r>
          </a:p>
          <a:p>
            <a:endParaRPr lang="en-GB" dirty="0" smtClean="0"/>
          </a:p>
          <a:p>
            <a:pPr marL="342900" indent="-342900">
              <a:buAutoNum type="arabicPeriod" startAt="3"/>
            </a:pPr>
            <a:r>
              <a:rPr lang="en-GB" dirty="0" smtClean="0"/>
              <a:t>Get political buy-in from key decision-makers in the area.</a:t>
            </a:r>
          </a:p>
          <a:p>
            <a:pPr marL="342900" indent="-342900">
              <a:buAutoNum type="arabicPeriod" startAt="3"/>
            </a:pPr>
            <a:endParaRPr lang="en-GB" dirty="0" smtClean="0"/>
          </a:p>
          <a:p>
            <a:pPr marL="342900" indent="-342900">
              <a:buAutoNum type="arabicPeriod" startAt="3"/>
            </a:pPr>
            <a:r>
              <a:rPr lang="en-GB" dirty="0" smtClean="0"/>
              <a:t>Have an identified person to support implementation of your findings. </a:t>
            </a:r>
            <a:endParaRPr lang="en-GB" dirty="0"/>
          </a:p>
        </p:txBody>
      </p:sp>
    </p:spTree>
    <p:extLst>
      <p:ext uri="{BB962C8B-B14F-4D97-AF65-F5344CB8AC3E}">
        <p14:creationId xmlns:p14="http://schemas.microsoft.com/office/powerpoint/2010/main" val="2186163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86332" y="1267097"/>
            <a:ext cx="8582298" cy="422621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extBox 3"/>
          <p:cNvSpPr txBox="1"/>
          <p:nvPr/>
        </p:nvSpPr>
        <p:spPr>
          <a:xfrm>
            <a:off x="646093" y="1580605"/>
            <a:ext cx="8262776" cy="4524315"/>
          </a:xfrm>
          <a:prstGeom prst="rect">
            <a:avLst/>
          </a:prstGeom>
          <a:noFill/>
        </p:spPr>
        <p:txBody>
          <a:bodyPr wrap="square" rtlCol="0">
            <a:spAutoFit/>
          </a:bodyPr>
          <a:lstStyle/>
          <a:p>
            <a:r>
              <a:rPr lang="en-GB" sz="2400" b="1" u="sng" dirty="0" smtClean="0"/>
              <a:t>Ways the NHS can support your Fellowship:</a:t>
            </a:r>
          </a:p>
          <a:p>
            <a:endParaRPr lang="en-GB" sz="2400" b="1" u="sng" dirty="0" smtClean="0"/>
          </a:p>
          <a:p>
            <a:pPr marL="342900" indent="-342900">
              <a:buFont typeface="Arial" panose="020B0604020202020204" pitchFamily="34" charset="0"/>
              <a:buChar char="•"/>
            </a:pPr>
            <a:r>
              <a:rPr lang="en-GB" sz="2400" dirty="0" smtClean="0"/>
              <a:t>Provide expert clinical knowledge on your Application</a:t>
            </a:r>
            <a:endParaRPr lang="en-GB" sz="2400" dirty="0"/>
          </a:p>
          <a:p>
            <a:pPr marL="285750" indent="-285750">
              <a:buFont typeface="Arial" panose="020B0604020202020204" pitchFamily="34" charset="0"/>
              <a:buChar char="•"/>
            </a:pPr>
            <a:r>
              <a:rPr lang="en-GB" sz="2400" dirty="0" smtClean="0"/>
              <a:t>Identify and refer potential participants to you directly.</a:t>
            </a:r>
          </a:p>
          <a:p>
            <a:pPr marL="285750" indent="-285750">
              <a:buFont typeface="Arial" panose="020B0604020202020204" pitchFamily="34" charset="0"/>
              <a:buChar char="•"/>
            </a:pPr>
            <a:r>
              <a:rPr lang="en-GB" sz="2400" dirty="0" smtClean="0"/>
              <a:t>Consent participants onto your study. </a:t>
            </a:r>
          </a:p>
          <a:p>
            <a:pPr marL="285750" indent="-285750">
              <a:buFont typeface="Arial" panose="020B0604020202020204" pitchFamily="34" charset="0"/>
              <a:buChar char="•"/>
            </a:pPr>
            <a:r>
              <a:rPr lang="en-GB" sz="2400" dirty="0" smtClean="0"/>
              <a:t>Undertake baseline and follow-up assessments.</a:t>
            </a:r>
          </a:p>
          <a:p>
            <a:pPr marL="285750" indent="-285750">
              <a:buFont typeface="Arial" panose="020B0604020202020204" pitchFamily="34" charset="0"/>
              <a:buChar char="•"/>
            </a:pPr>
            <a:r>
              <a:rPr lang="en-GB" sz="2400" dirty="0" smtClean="0"/>
              <a:t>Be trained by you/supervisors to deliver new treatments. </a:t>
            </a:r>
          </a:p>
          <a:p>
            <a:pPr marL="285750" indent="-285750">
              <a:buFont typeface="Arial" panose="020B0604020202020204" pitchFamily="34" charset="0"/>
              <a:buChar char="•"/>
            </a:pPr>
            <a:r>
              <a:rPr lang="en-GB" sz="2400" dirty="0" smtClean="0"/>
              <a:t>Do additional clinical tests. </a:t>
            </a:r>
          </a:p>
          <a:p>
            <a:pPr marL="285750" indent="-285750">
              <a:buFont typeface="Arial" panose="020B0604020202020204" pitchFamily="34" charset="0"/>
              <a:buChar char="•"/>
            </a:pPr>
            <a:r>
              <a:rPr lang="en-GB" sz="2400" i="1" dirty="0" smtClean="0"/>
              <a:t>Some Trusts can peer-review or advise on Ethical Issues related to your patient population. </a:t>
            </a:r>
          </a:p>
          <a:p>
            <a:pPr marL="285750" indent="-285750">
              <a:buFont typeface="Arial" panose="020B0604020202020204" pitchFamily="34" charset="0"/>
              <a:buChar char="•"/>
            </a:pPr>
            <a:endParaRPr lang="en-GB" sz="2400" dirty="0" smtClean="0"/>
          </a:p>
          <a:p>
            <a:endParaRPr lang="en-GB" sz="2400" dirty="0"/>
          </a:p>
        </p:txBody>
      </p:sp>
    </p:spTree>
    <p:extLst>
      <p:ext uri="{BB962C8B-B14F-4D97-AF65-F5344CB8AC3E}">
        <p14:creationId xmlns:p14="http://schemas.microsoft.com/office/powerpoint/2010/main" val="134563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577" y="754074"/>
            <a:ext cx="7545655" cy="707886"/>
          </a:xfrm>
          <a:prstGeom prst="rect">
            <a:avLst/>
          </a:prstGeom>
          <a:noFill/>
        </p:spPr>
        <p:txBody>
          <a:bodyPr wrap="none" rtlCol="0">
            <a:spAutoFit/>
          </a:bodyPr>
          <a:lstStyle/>
          <a:p>
            <a:r>
              <a:rPr lang="en-GB" sz="2000" b="1" dirty="0" smtClean="0"/>
              <a:t>Step 1: Find out about (NHS) services and clinical pathways </a:t>
            </a:r>
          </a:p>
          <a:p>
            <a:r>
              <a:rPr lang="en-GB" sz="2000" b="1" dirty="0" smtClean="0"/>
              <a:t>for your study population</a:t>
            </a:r>
            <a:endParaRPr lang="en-GB" sz="2000" b="1" dirty="0"/>
          </a:p>
        </p:txBody>
      </p:sp>
      <p:sp>
        <p:nvSpPr>
          <p:cNvPr id="3" name="Rounded Rectangle 2"/>
          <p:cNvSpPr/>
          <p:nvPr/>
        </p:nvSpPr>
        <p:spPr>
          <a:xfrm>
            <a:off x="1188718" y="1737359"/>
            <a:ext cx="6618091" cy="12279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It is really important to show collaborative links with at least 1 NHS/Clinical Services organisation on your bid. </a:t>
            </a:r>
            <a:endParaRPr lang="en-GB" dirty="0"/>
          </a:p>
        </p:txBody>
      </p:sp>
      <p:sp>
        <p:nvSpPr>
          <p:cNvPr id="4" name="TextBox 3"/>
          <p:cNvSpPr txBox="1"/>
          <p:nvPr/>
        </p:nvSpPr>
        <p:spPr>
          <a:xfrm>
            <a:off x="1150218" y="3135085"/>
            <a:ext cx="6860920" cy="2862322"/>
          </a:xfrm>
          <a:prstGeom prst="rect">
            <a:avLst/>
          </a:prstGeom>
          <a:noFill/>
        </p:spPr>
        <p:txBody>
          <a:bodyPr wrap="square" rtlCol="0">
            <a:spAutoFit/>
          </a:bodyPr>
          <a:lstStyle/>
          <a:p>
            <a:pPr algn="just"/>
            <a:r>
              <a:rPr lang="en-GB" dirty="0" smtClean="0"/>
              <a:t>What you need to evidence is a full understanding of what the patient pathway is for your study population, and where your study will fit in – either by changing part of that pathway (</a:t>
            </a:r>
            <a:r>
              <a:rPr lang="en-GB" dirty="0" err="1" smtClean="0"/>
              <a:t>ie</a:t>
            </a:r>
            <a:r>
              <a:rPr lang="en-GB" dirty="0" smtClean="0"/>
              <a:t>. Intervention studies) or informing future improvements (Observational). </a:t>
            </a:r>
          </a:p>
          <a:p>
            <a:pPr algn="just"/>
            <a:endParaRPr lang="en-GB" dirty="0"/>
          </a:p>
          <a:p>
            <a:pPr marL="285750" indent="-285750" algn="just">
              <a:buFont typeface="Arial" panose="020B0604020202020204" pitchFamily="34" charset="0"/>
              <a:buChar char="•"/>
            </a:pPr>
            <a:r>
              <a:rPr lang="en-GB" dirty="0" smtClean="0"/>
              <a:t>You will need to describe the current ‘usual care or treatment’ for your study population.</a:t>
            </a:r>
          </a:p>
          <a:p>
            <a:pPr marL="285750" indent="-285750" algn="just">
              <a:buFont typeface="Arial" panose="020B0604020202020204" pitchFamily="34" charset="0"/>
              <a:buChar char="•"/>
            </a:pPr>
            <a:r>
              <a:rPr lang="en-GB" dirty="0" smtClean="0"/>
              <a:t>Then highlight the problems/issues that with that care that you are trying to address. </a:t>
            </a:r>
            <a:endParaRPr lang="en-GB" dirty="0"/>
          </a:p>
        </p:txBody>
      </p:sp>
    </p:spTree>
    <p:extLst>
      <p:ext uri="{BB962C8B-B14F-4D97-AF65-F5344CB8AC3E}">
        <p14:creationId xmlns:p14="http://schemas.microsoft.com/office/powerpoint/2010/main" val="396876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823" y="2442754"/>
            <a:ext cx="1120820" cy="646331"/>
          </a:xfrm>
          <a:prstGeom prst="rect">
            <a:avLst/>
          </a:prstGeom>
          <a:noFill/>
          <a:ln>
            <a:solidFill>
              <a:schemeClr val="accent1"/>
            </a:solidFill>
          </a:ln>
        </p:spPr>
        <p:txBody>
          <a:bodyPr wrap="none" rtlCol="0">
            <a:spAutoFit/>
          </a:bodyPr>
          <a:lstStyle/>
          <a:p>
            <a:r>
              <a:rPr lang="en-GB" dirty="0" smtClean="0"/>
              <a:t>Referral </a:t>
            </a:r>
          </a:p>
          <a:p>
            <a:r>
              <a:rPr lang="en-GB" dirty="0" smtClean="0"/>
              <a:t>From GP</a:t>
            </a:r>
            <a:endParaRPr lang="en-GB" dirty="0"/>
          </a:p>
        </p:txBody>
      </p:sp>
      <p:sp>
        <p:nvSpPr>
          <p:cNvPr id="3" name="TextBox 2"/>
          <p:cNvSpPr txBox="1"/>
          <p:nvPr/>
        </p:nvSpPr>
        <p:spPr>
          <a:xfrm>
            <a:off x="2072640" y="2442754"/>
            <a:ext cx="1685077" cy="646331"/>
          </a:xfrm>
          <a:prstGeom prst="rect">
            <a:avLst/>
          </a:prstGeom>
          <a:noFill/>
          <a:ln>
            <a:solidFill>
              <a:schemeClr val="accent1"/>
            </a:solidFill>
          </a:ln>
        </p:spPr>
        <p:txBody>
          <a:bodyPr wrap="none" rtlCol="0">
            <a:spAutoFit/>
          </a:bodyPr>
          <a:lstStyle/>
          <a:p>
            <a:pPr algn="ctr"/>
            <a:r>
              <a:rPr lang="en-GB" dirty="0" smtClean="0"/>
              <a:t>Assessment in</a:t>
            </a:r>
          </a:p>
          <a:p>
            <a:pPr algn="ctr"/>
            <a:r>
              <a:rPr lang="en-GB" dirty="0" smtClean="0"/>
              <a:t>Trust</a:t>
            </a:r>
            <a:endParaRPr lang="en-GB" dirty="0"/>
          </a:p>
        </p:txBody>
      </p:sp>
      <p:sp>
        <p:nvSpPr>
          <p:cNvPr id="4" name="TextBox 3"/>
          <p:cNvSpPr txBox="1"/>
          <p:nvPr/>
        </p:nvSpPr>
        <p:spPr>
          <a:xfrm>
            <a:off x="4203028" y="1197429"/>
            <a:ext cx="2210862" cy="369332"/>
          </a:xfrm>
          <a:prstGeom prst="rect">
            <a:avLst/>
          </a:prstGeom>
          <a:noFill/>
          <a:ln>
            <a:solidFill>
              <a:schemeClr val="accent1"/>
            </a:solidFill>
          </a:ln>
        </p:spPr>
        <p:txBody>
          <a:bodyPr wrap="none" rtlCol="0">
            <a:spAutoFit/>
          </a:bodyPr>
          <a:lstStyle/>
          <a:p>
            <a:pPr algn="ctr"/>
            <a:r>
              <a:rPr lang="en-GB" dirty="0" smtClean="0"/>
              <a:t>Referral back to GP</a:t>
            </a:r>
            <a:endParaRPr lang="en-GB" dirty="0"/>
          </a:p>
        </p:txBody>
      </p:sp>
      <p:sp>
        <p:nvSpPr>
          <p:cNvPr id="5" name="TextBox 4"/>
          <p:cNvSpPr txBox="1"/>
          <p:nvPr/>
        </p:nvSpPr>
        <p:spPr>
          <a:xfrm>
            <a:off x="4203028" y="2073422"/>
            <a:ext cx="1420004" cy="369332"/>
          </a:xfrm>
          <a:prstGeom prst="rect">
            <a:avLst/>
          </a:prstGeom>
          <a:noFill/>
          <a:ln>
            <a:solidFill>
              <a:schemeClr val="accent1"/>
            </a:solidFill>
          </a:ln>
        </p:spPr>
        <p:txBody>
          <a:bodyPr wrap="none" rtlCol="0">
            <a:spAutoFit/>
          </a:bodyPr>
          <a:lstStyle/>
          <a:p>
            <a:pPr algn="ctr"/>
            <a:r>
              <a:rPr lang="en-GB" dirty="0" smtClean="0"/>
              <a:t>Treatment 1</a:t>
            </a:r>
            <a:endParaRPr lang="en-GB" dirty="0"/>
          </a:p>
        </p:txBody>
      </p:sp>
      <p:sp>
        <p:nvSpPr>
          <p:cNvPr id="6" name="TextBox 5"/>
          <p:cNvSpPr txBox="1"/>
          <p:nvPr/>
        </p:nvSpPr>
        <p:spPr>
          <a:xfrm>
            <a:off x="4203028" y="2904419"/>
            <a:ext cx="1484124" cy="369332"/>
          </a:xfrm>
          <a:prstGeom prst="rect">
            <a:avLst/>
          </a:prstGeom>
          <a:noFill/>
          <a:ln>
            <a:solidFill>
              <a:schemeClr val="accent1"/>
            </a:solidFill>
          </a:ln>
        </p:spPr>
        <p:txBody>
          <a:bodyPr wrap="none" rtlCol="0">
            <a:spAutoFit/>
          </a:bodyPr>
          <a:lstStyle/>
          <a:p>
            <a:pPr algn="ctr"/>
            <a:r>
              <a:rPr lang="en-GB" dirty="0" smtClean="0"/>
              <a:t>Treatment  2</a:t>
            </a:r>
            <a:endParaRPr lang="en-GB" dirty="0"/>
          </a:p>
        </p:txBody>
      </p:sp>
      <p:sp>
        <p:nvSpPr>
          <p:cNvPr id="7" name="TextBox 6"/>
          <p:cNvSpPr txBox="1"/>
          <p:nvPr/>
        </p:nvSpPr>
        <p:spPr>
          <a:xfrm>
            <a:off x="4204424" y="3723024"/>
            <a:ext cx="1484124" cy="369332"/>
          </a:xfrm>
          <a:prstGeom prst="rect">
            <a:avLst/>
          </a:prstGeom>
          <a:noFill/>
          <a:ln>
            <a:solidFill>
              <a:schemeClr val="accent1"/>
            </a:solidFill>
          </a:ln>
        </p:spPr>
        <p:txBody>
          <a:bodyPr wrap="none" rtlCol="0">
            <a:spAutoFit/>
          </a:bodyPr>
          <a:lstStyle/>
          <a:p>
            <a:pPr algn="ctr"/>
            <a:r>
              <a:rPr lang="en-GB" dirty="0" smtClean="0"/>
              <a:t>Treatment  3</a:t>
            </a:r>
            <a:endParaRPr lang="en-GB" dirty="0"/>
          </a:p>
        </p:txBody>
      </p:sp>
      <p:sp>
        <p:nvSpPr>
          <p:cNvPr id="9" name="TextBox 8"/>
          <p:cNvSpPr txBox="1"/>
          <p:nvPr/>
        </p:nvSpPr>
        <p:spPr>
          <a:xfrm>
            <a:off x="7412870" y="2649191"/>
            <a:ext cx="1184941" cy="369332"/>
          </a:xfrm>
          <a:prstGeom prst="rect">
            <a:avLst/>
          </a:prstGeom>
          <a:noFill/>
          <a:ln>
            <a:solidFill>
              <a:schemeClr val="accent1"/>
            </a:solidFill>
          </a:ln>
        </p:spPr>
        <p:txBody>
          <a:bodyPr wrap="none" rtlCol="0">
            <a:spAutoFit/>
          </a:bodyPr>
          <a:lstStyle/>
          <a:p>
            <a:pPr algn="ctr"/>
            <a:r>
              <a:rPr lang="en-GB" dirty="0" smtClean="0"/>
              <a:t>Follow-up</a:t>
            </a:r>
            <a:endParaRPr lang="en-GB" dirty="0"/>
          </a:p>
        </p:txBody>
      </p:sp>
      <p:cxnSp>
        <p:nvCxnSpPr>
          <p:cNvPr id="11" name="Straight Arrow Connector 10"/>
          <p:cNvCxnSpPr>
            <a:stCxn id="2" idx="3"/>
            <a:endCxn id="3" idx="1"/>
          </p:cNvCxnSpPr>
          <p:nvPr/>
        </p:nvCxnSpPr>
        <p:spPr>
          <a:xfrm>
            <a:off x="1499643" y="2765920"/>
            <a:ext cx="57299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3" idx="3"/>
          </p:cNvCxnSpPr>
          <p:nvPr/>
        </p:nvCxnSpPr>
        <p:spPr>
          <a:xfrm flipV="1">
            <a:off x="3757717" y="1566761"/>
            <a:ext cx="445311" cy="11991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3" idx="3"/>
          </p:cNvCxnSpPr>
          <p:nvPr/>
        </p:nvCxnSpPr>
        <p:spPr>
          <a:xfrm flipV="1">
            <a:off x="3757717" y="2442754"/>
            <a:ext cx="445311" cy="323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3" idx="3"/>
            <a:endCxn id="6" idx="1"/>
          </p:cNvCxnSpPr>
          <p:nvPr/>
        </p:nvCxnSpPr>
        <p:spPr>
          <a:xfrm>
            <a:off x="3757717" y="2765920"/>
            <a:ext cx="445311" cy="3231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3" idx="3"/>
          </p:cNvCxnSpPr>
          <p:nvPr/>
        </p:nvCxnSpPr>
        <p:spPr>
          <a:xfrm>
            <a:off x="3757717" y="2765920"/>
            <a:ext cx="445311" cy="11417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3" idx="3"/>
          </p:cNvCxnSpPr>
          <p:nvPr/>
        </p:nvCxnSpPr>
        <p:spPr>
          <a:xfrm>
            <a:off x="3757717" y="2765920"/>
            <a:ext cx="445311" cy="19691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5" idx="3"/>
            <a:endCxn id="9" idx="1"/>
          </p:cNvCxnSpPr>
          <p:nvPr/>
        </p:nvCxnSpPr>
        <p:spPr>
          <a:xfrm>
            <a:off x="5623032" y="2258088"/>
            <a:ext cx="1789838" cy="5757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6" idx="3"/>
          </p:cNvCxnSpPr>
          <p:nvPr/>
        </p:nvCxnSpPr>
        <p:spPr>
          <a:xfrm flipV="1">
            <a:off x="5687152" y="2904419"/>
            <a:ext cx="1575797" cy="184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7" idx="3"/>
          </p:cNvCxnSpPr>
          <p:nvPr/>
        </p:nvCxnSpPr>
        <p:spPr>
          <a:xfrm flipV="1">
            <a:off x="5688548" y="2996752"/>
            <a:ext cx="1574401" cy="9109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9" idx="0"/>
          </p:cNvCxnSpPr>
          <p:nvPr/>
        </p:nvCxnSpPr>
        <p:spPr>
          <a:xfrm flipH="1" flipV="1">
            <a:off x="6517951" y="1382095"/>
            <a:ext cx="1487390" cy="12670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78823" y="429288"/>
            <a:ext cx="1787669" cy="369332"/>
          </a:xfrm>
          <a:prstGeom prst="rect">
            <a:avLst/>
          </a:prstGeom>
          <a:noFill/>
        </p:spPr>
        <p:txBody>
          <a:bodyPr wrap="none" rtlCol="0">
            <a:spAutoFit/>
          </a:bodyPr>
          <a:lstStyle/>
          <a:p>
            <a:r>
              <a:rPr lang="en-GB" u="sng" dirty="0" smtClean="0"/>
              <a:t>Patient Journey</a:t>
            </a:r>
            <a:endParaRPr lang="en-GB" u="sng" dirty="0"/>
          </a:p>
        </p:txBody>
      </p:sp>
      <p:sp>
        <p:nvSpPr>
          <p:cNvPr id="35" name="TextBox 34"/>
          <p:cNvSpPr txBox="1"/>
          <p:nvPr/>
        </p:nvSpPr>
        <p:spPr>
          <a:xfrm>
            <a:off x="4282434" y="5352981"/>
            <a:ext cx="2531527" cy="369332"/>
          </a:xfrm>
          <a:prstGeom prst="rect">
            <a:avLst/>
          </a:prstGeom>
          <a:noFill/>
          <a:ln>
            <a:solidFill>
              <a:srgbClr val="FF0000"/>
            </a:solidFill>
          </a:ln>
        </p:spPr>
        <p:txBody>
          <a:bodyPr wrap="none" rtlCol="0">
            <a:spAutoFit/>
          </a:bodyPr>
          <a:lstStyle/>
          <a:p>
            <a:pPr algn="ctr"/>
            <a:r>
              <a:rPr lang="en-GB" dirty="0" smtClean="0"/>
              <a:t> Research Treatment 4</a:t>
            </a:r>
            <a:endParaRPr lang="en-GB" dirty="0"/>
          </a:p>
        </p:txBody>
      </p:sp>
      <p:cxnSp>
        <p:nvCxnSpPr>
          <p:cNvPr id="37" name="Straight Arrow Connector 36"/>
          <p:cNvCxnSpPr>
            <a:stCxn id="3" idx="3"/>
          </p:cNvCxnSpPr>
          <p:nvPr/>
        </p:nvCxnSpPr>
        <p:spPr>
          <a:xfrm>
            <a:off x="3757717" y="2765920"/>
            <a:ext cx="445311" cy="276659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203028" y="4550447"/>
            <a:ext cx="2762295" cy="369332"/>
          </a:xfrm>
          <a:prstGeom prst="rect">
            <a:avLst/>
          </a:prstGeom>
          <a:noFill/>
          <a:ln>
            <a:solidFill>
              <a:schemeClr val="accent1"/>
            </a:solidFill>
          </a:ln>
        </p:spPr>
        <p:txBody>
          <a:bodyPr wrap="none" rtlCol="0">
            <a:spAutoFit/>
          </a:bodyPr>
          <a:lstStyle/>
          <a:p>
            <a:pPr algn="ctr"/>
            <a:r>
              <a:rPr lang="en-GB" dirty="0" smtClean="0"/>
              <a:t>Referral to other services</a:t>
            </a:r>
            <a:endParaRPr lang="en-GB" dirty="0"/>
          </a:p>
        </p:txBody>
      </p:sp>
      <p:cxnSp>
        <p:nvCxnSpPr>
          <p:cNvPr id="41" name="Straight Connector 40"/>
          <p:cNvCxnSpPr/>
          <p:nvPr/>
        </p:nvCxnSpPr>
        <p:spPr>
          <a:xfrm flipV="1">
            <a:off x="6846944" y="5532511"/>
            <a:ext cx="1158397" cy="513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8005341" y="3089085"/>
            <a:ext cx="0" cy="244342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701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577" y="754074"/>
            <a:ext cx="7545655" cy="707886"/>
          </a:xfrm>
          <a:prstGeom prst="rect">
            <a:avLst/>
          </a:prstGeom>
          <a:noFill/>
        </p:spPr>
        <p:txBody>
          <a:bodyPr wrap="none" rtlCol="0">
            <a:spAutoFit/>
          </a:bodyPr>
          <a:lstStyle/>
          <a:p>
            <a:r>
              <a:rPr lang="en-GB" sz="2000" b="1" dirty="0" smtClean="0"/>
              <a:t>Step 1: Find out about (NHS) services and clinical pathways </a:t>
            </a:r>
          </a:p>
          <a:p>
            <a:r>
              <a:rPr lang="en-GB" sz="2000" b="1" dirty="0" smtClean="0"/>
              <a:t>for your study population</a:t>
            </a:r>
            <a:endParaRPr lang="en-GB" sz="2000" b="1" dirty="0"/>
          </a:p>
        </p:txBody>
      </p:sp>
      <p:sp>
        <p:nvSpPr>
          <p:cNvPr id="3" name="Rounded Rectangle 2"/>
          <p:cNvSpPr/>
          <p:nvPr/>
        </p:nvSpPr>
        <p:spPr>
          <a:xfrm>
            <a:off x="1188718" y="1737359"/>
            <a:ext cx="6618091" cy="12279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If you don’t already have links with a local NHS Clinical service, then contact R&amp;D offices who will be able to point you in the right direction. It’s not always obvious which organisation runs services!</a:t>
            </a:r>
            <a:endParaRPr lang="en-GB" dirty="0"/>
          </a:p>
        </p:txBody>
      </p:sp>
      <p:sp>
        <p:nvSpPr>
          <p:cNvPr id="4" name="TextBox 3"/>
          <p:cNvSpPr txBox="1"/>
          <p:nvPr/>
        </p:nvSpPr>
        <p:spPr>
          <a:xfrm>
            <a:off x="1150218" y="3135085"/>
            <a:ext cx="6860920" cy="2862322"/>
          </a:xfrm>
          <a:prstGeom prst="rect">
            <a:avLst/>
          </a:prstGeom>
          <a:noFill/>
        </p:spPr>
        <p:txBody>
          <a:bodyPr wrap="square" rtlCol="0">
            <a:spAutoFit/>
          </a:bodyPr>
          <a:lstStyle/>
          <a:p>
            <a:pPr marL="342900" indent="-342900" algn="just">
              <a:buAutoNum type="arabicParenR"/>
            </a:pPr>
            <a:r>
              <a:rPr lang="en-GB" dirty="0" smtClean="0"/>
              <a:t>You will need to describe your participant population (inclusion/exclusion). </a:t>
            </a:r>
          </a:p>
          <a:p>
            <a:pPr algn="just"/>
            <a:endParaRPr lang="en-GB" dirty="0" smtClean="0"/>
          </a:p>
          <a:p>
            <a:pPr marL="342900" indent="-342900" algn="just">
              <a:buAutoNum type="arabicParenR" startAt="2"/>
            </a:pPr>
            <a:r>
              <a:rPr lang="en-GB" dirty="0" smtClean="0"/>
              <a:t>It’s helpful if we know why you are doing your study – what is it that you are hoping to achieve. </a:t>
            </a:r>
          </a:p>
          <a:p>
            <a:pPr marL="342900" indent="-342900" algn="just">
              <a:buAutoNum type="arabicParenR" startAt="2"/>
            </a:pPr>
            <a:endParaRPr lang="en-GB" dirty="0"/>
          </a:p>
          <a:p>
            <a:pPr marL="342900" indent="-342900" algn="just">
              <a:buAutoNum type="arabicParenR" startAt="2"/>
            </a:pPr>
            <a:r>
              <a:rPr lang="en-GB" dirty="0" smtClean="0"/>
              <a:t>Be clear what you are asking for. Are you wanting to meet a senior member of staff to discuss your application? Do you just want numbers of potential recruits? </a:t>
            </a:r>
          </a:p>
          <a:p>
            <a:pPr algn="just"/>
            <a:endParaRPr lang="en-GB" dirty="0" smtClean="0"/>
          </a:p>
        </p:txBody>
      </p:sp>
    </p:spTree>
    <p:extLst>
      <p:ext uri="{BB962C8B-B14F-4D97-AF65-F5344CB8AC3E}">
        <p14:creationId xmlns:p14="http://schemas.microsoft.com/office/powerpoint/2010/main" val="24315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014" y="627017"/>
            <a:ext cx="6439991" cy="461665"/>
          </a:xfrm>
          <a:prstGeom prst="rect">
            <a:avLst/>
          </a:prstGeom>
          <a:noFill/>
        </p:spPr>
        <p:txBody>
          <a:bodyPr wrap="square" rtlCol="0">
            <a:spAutoFit/>
          </a:bodyPr>
          <a:lstStyle/>
          <a:p>
            <a:r>
              <a:rPr lang="en-GB" sz="2400" b="1" dirty="0" smtClean="0">
                <a:solidFill>
                  <a:schemeClr val="accent5">
                    <a:lumMod val="50000"/>
                  </a:schemeClr>
                </a:solidFill>
              </a:rPr>
              <a:t>Example 1: Finding out about the NHS</a:t>
            </a:r>
          </a:p>
        </p:txBody>
      </p:sp>
      <p:sp>
        <p:nvSpPr>
          <p:cNvPr id="4" name="TextBox 3"/>
          <p:cNvSpPr txBox="1"/>
          <p:nvPr/>
        </p:nvSpPr>
        <p:spPr>
          <a:xfrm>
            <a:off x="718457" y="1603159"/>
            <a:ext cx="8229600" cy="3416320"/>
          </a:xfrm>
          <a:prstGeom prst="rect">
            <a:avLst/>
          </a:prstGeom>
          <a:noFill/>
          <a:ln>
            <a:solidFill>
              <a:schemeClr val="accent1">
                <a:lumMod val="75000"/>
              </a:schemeClr>
            </a:solidFill>
          </a:ln>
        </p:spPr>
        <p:txBody>
          <a:bodyPr wrap="square" rtlCol="0">
            <a:spAutoFit/>
          </a:bodyPr>
          <a:lstStyle/>
          <a:p>
            <a:r>
              <a:rPr lang="en-GB" b="1" dirty="0" smtClean="0"/>
              <a:t>Where? Identify which organisations/services care for your potential participants. </a:t>
            </a:r>
            <a:endParaRPr lang="en-GB" i="1" dirty="0" smtClean="0"/>
          </a:p>
          <a:p>
            <a:endParaRPr lang="en-GB" i="1" dirty="0"/>
          </a:p>
          <a:p>
            <a:r>
              <a:rPr lang="en-GB" b="1" dirty="0" smtClean="0"/>
              <a:t>Example: </a:t>
            </a:r>
            <a:r>
              <a:rPr lang="en-GB" i="1" dirty="0" smtClean="0"/>
              <a:t>Learning Difficulties/Autism/</a:t>
            </a:r>
            <a:r>
              <a:rPr lang="en-GB" i="1" dirty="0" err="1" smtClean="0"/>
              <a:t>Aspergers</a:t>
            </a:r>
            <a:r>
              <a:rPr lang="en-GB" i="1" dirty="0" smtClean="0"/>
              <a:t> in Norfolk and Suffolk</a:t>
            </a:r>
          </a:p>
          <a:p>
            <a:endParaRPr lang="en-GB" i="1" dirty="0" smtClean="0"/>
          </a:p>
          <a:p>
            <a:endParaRPr lang="en-GB" b="1" dirty="0"/>
          </a:p>
          <a:p>
            <a:r>
              <a:rPr lang="en-GB" b="1" dirty="0" smtClean="0"/>
              <a:t>Norfolk Children/Adolescents: </a:t>
            </a:r>
            <a:r>
              <a:rPr lang="en-GB" dirty="0" smtClean="0"/>
              <a:t>Norfolk County Council (non-NHS) + Star-fish (Norfolk Community Health NHS)</a:t>
            </a:r>
          </a:p>
          <a:p>
            <a:r>
              <a:rPr lang="en-GB" b="1" dirty="0" smtClean="0"/>
              <a:t>Norfolk Adults (Community): </a:t>
            </a:r>
            <a:r>
              <a:rPr lang="en-GB" dirty="0" smtClean="0"/>
              <a:t>Norfolk Community and Health Care Trust</a:t>
            </a:r>
          </a:p>
          <a:p>
            <a:r>
              <a:rPr lang="en-GB" b="1" dirty="0" smtClean="0"/>
              <a:t>Norfolk Adults (Inpatient): </a:t>
            </a:r>
            <a:r>
              <a:rPr lang="en-GB" dirty="0" smtClean="0"/>
              <a:t>Hertfordshire Partnership NHS FT</a:t>
            </a:r>
          </a:p>
          <a:p>
            <a:r>
              <a:rPr lang="en-GB" b="1" dirty="0" smtClean="0"/>
              <a:t>Suffolk Children &amp; Adult: </a:t>
            </a:r>
            <a:r>
              <a:rPr lang="en-GB" dirty="0" smtClean="0"/>
              <a:t>Norfolk and Suffolk NHS FT</a:t>
            </a:r>
          </a:p>
          <a:p>
            <a:endParaRPr lang="en-GB" dirty="0" smtClean="0"/>
          </a:p>
        </p:txBody>
      </p:sp>
      <p:pic>
        <p:nvPicPr>
          <p:cNvPr id="5" name="Picture 2" descr="C:\Program Files\Microsoft Office\MEDIA\CAGCAT10\j0235319.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8351" y="5238690"/>
            <a:ext cx="1319795" cy="1347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274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015" y="627017"/>
            <a:ext cx="6518368" cy="461665"/>
          </a:xfrm>
          <a:prstGeom prst="rect">
            <a:avLst/>
          </a:prstGeom>
          <a:noFill/>
        </p:spPr>
        <p:txBody>
          <a:bodyPr wrap="square" rtlCol="0">
            <a:spAutoFit/>
          </a:bodyPr>
          <a:lstStyle/>
          <a:p>
            <a:r>
              <a:rPr lang="en-GB" sz="2400" b="1" dirty="0" smtClean="0">
                <a:solidFill>
                  <a:schemeClr val="accent5">
                    <a:lumMod val="50000"/>
                  </a:schemeClr>
                </a:solidFill>
              </a:rPr>
              <a:t>Step 2: Identifying your Collaborators</a:t>
            </a:r>
          </a:p>
        </p:txBody>
      </p:sp>
      <p:sp>
        <p:nvSpPr>
          <p:cNvPr id="4" name="TextBox 3"/>
          <p:cNvSpPr txBox="1"/>
          <p:nvPr/>
        </p:nvSpPr>
        <p:spPr>
          <a:xfrm>
            <a:off x="483325" y="1250461"/>
            <a:ext cx="8229600" cy="3970318"/>
          </a:xfrm>
          <a:prstGeom prst="rect">
            <a:avLst/>
          </a:prstGeom>
          <a:noFill/>
          <a:ln>
            <a:solidFill>
              <a:schemeClr val="accent1">
                <a:lumMod val="75000"/>
              </a:schemeClr>
            </a:solidFill>
          </a:ln>
        </p:spPr>
        <p:txBody>
          <a:bodyPr wrap="square" rtlCol="0">
            <a:spAutoFit/>
          </a:bodyPr>
          <a:lstStyle/>
          <a:p>
            <a:r>
              <a:rPr lang="en-GB" b="1" dirty="0" smtClean="0">
                <a:solidFill>
                  <a:schemeClr val="accent4">
                    <a:lumMod val="75000"/>
                  </a:schemeClr>
                </a:solidFill>
              </a:rPr>
              <a:t>Map out the clinical implications of your research</a:t>
            </a:r>
          </a:p>
          <a:p>
            <a:endParaRPr lang="en-GB" dirty="0"/>
          </a:p>
          <a:p>
            <a:r>
              <a:rPr lang="en-GB" b="1" dirty="0" smtClean="0"/>
              <a:t>Who? Identify the staff members who need to be involved in supporting your research and could act as collaborators/clinical supervisors/advisors/champions.</a:t>
            </a:r>
          </a:p>
          <a:p>
            <a:endParaRPr lang="en-GB" b="1" dirty="0"/>
          </a:p>
          <a:p>
            <a:pPr marL="342900" indent="-342900">
              <a:buAutoNum type="arabicPeriod"/>
            </a:pPr>
            <a:r>
              <a:rPr lang="en-GB" dirty="0" smtClean="0"/>
              <a:t>Which staff groups works primarily with your potential participants?</a:t>
            </a:r>
          </a:p>
          <a:p>
            <a:pPr marL="342900" indent="-342900">
              <a:buAutoNum type="arabicPeriod"/>
            </a:pPr>
            <a:r>
              <a:rPr lang="en-GB" dirty="0" smtClean="0"/>
              <a:t>Who are key decision-makers/Leaders in the service(s)?</a:t>
            </a:r>
          </a:p>
          <a:p>
            <a:pPr marL="342900" indent="-342900">
              <a:buAutoNum type="arabicPeriod"/>
            </a:pPr>
            <a:r>
              <a:rPr lang="en-GB" dirty="0" smtClean="0"/>
              <a:t>Is there anyone who is interested or already does research? </a:t>
            </a:r>
          </a:p>
          <a:p>
            <a:endParaRPr lang="en-GB" dirty="0" smtClean="0"/>
          </a:p>
          <a:p>
            <a:endParaRPr lang="en-GB" b="1" dirty="0" smtClean="0">
              <a:solidFill>
                <a:srgbClr val="00B0F0"/>
              </a:solidFill>
            </a:endParaRPr>
          </a:p>
          <a:p>
            <a:r>
              <a:rPr lang="en-GB" b="1" dirty="0" smtClean="0">
                <a:solidFill>
                  <a:srgbClr val="00B0F0"/>
                </a:solidFill>
              </a:rPr>
              <a:t>All NHS services are multi-disciplinary, so think of nurses, AHPs, Clinical Psychologists/Therapists, Commissioners, Service Leads, as well as Medics.</a:t>
            </a:r>
            <a:endParaRPr lang="en-GB" b="1" dirty="0">
              <a:solidFill>
                <a:srgbClr val="00B0F0"/>
              </a:solidFill>
            </a:endParaRPr>
          </a:p>
        </p:txBody>
      </p:sp>
      <p:sp>
        <p:nvSpPr>
          <p:cNvPr id="3" name="Oval 2"/>
          <p:cNvSpPr/>
          <p:nvPr/>
        </p:nvSpPr>
        <p:spPr>
          <a:xfrm>
            <a:off x="6087290" y="3540034"/>
            <a:ext cx="2730137" cy="2638697"/>
          </a:xfrm>
          <a:prstGeom prst="ellipse">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Top tip: Ask a member of R&amp;D to meet a clinical team with you. </a:t>
            </a:r>
            <a:endParaRPr lang="en-GB" dirty="0"/>
          </a:p>
        </p:txBody>
      </p:sp>
    </p:spTree>
    <p:extLst>
      <p:ext uri="{BB962C8B-B14F-4D97-AF65-F5344CB8AC3E}">
        <p14:creationId xmlns:p14="http://schemas.microsoft.com/office/powerpoint/2010/main" val="146914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NCH&amp;C Sure St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irectorate Document" ma:contentTypeID="0x010100F0797CA646BC364594023BD6F7CC82170200B72BE2EC5F289046BACEF6FBF12F35C0" ma:contentTypeVersion="69" ma:contentTypeDescription="" ma:contentTypeScope="" ma:versionID="9cd5862043c41b66852444280b73a7a3">
  <xsd:schema xmlns:xsd="http://www.w3.org/2001/XMLSchema" xmlns:xs="http://www.w3.org/2001/XMLSchema" xmlns:p="http://schemas.microsoft.com/office/2006/metadata/properties" xmlns:ns2="5a4763a0-f8b4-4352-b99e-949453f59c64" targetNamespace="http://schemas.microsoft.com/office/2006/metadata/properties" ma:root="true" ma:fieldsID="f01d407a6242d06227216072662c6f7f" ns2:_="">
    <xsd:import namespace="5a4763a0-f8b4-4352-b99e-949453f59c64"/>
    <xsd:element name="properties">
      <xsd:complexType>
        <xsd:sequence>
          <xsd:element name="documentManagement">
            <xsd:complexType>
              <xsd:all>
                <xsd:element ref="ns2:DocumentAuthor"/>
                <xsd:element ref="ns2:DocumentCategory" minOccurs="0"/>
                <xsd:element ref="ns2:DirectoratesLocalities" minOccurs="0"/>
                <xsd:element ref="ns2:ServiceDepartment" minOccurs="0"/>
                <xsd:element ref="ns2:ApprovalDate" minOccurs="0"/>
                <xsd:element ref="ns2:PublicationDate" minOccurs="0"/>
                <xsd:element ref="ns2:IGClass" minOccurs="0"/>
                <xsd:element ref="ns2:TaxCatchAll" minOccurs="0"/>
                <xsd:element ref="ns2:TaxKeywordTaxHTField"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4763a0-f8b4-4352-b99e-949453f59c64" elementFormDefault="qualified">
    <xsd:import namespace="http://schemas.microsoft.com/office/2006/documentManagement/types"/>
    <xsd:import namespace="http://schemas.microsoft.com/office/infopath/2007/PartnerControls"/>
    <xsd:element name="DocumentAuthor" ma:index="2" ma:displayName="Document Author" ma:list="UserInfo" ma:SharePointGroup="0" ma:internalName="Document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umentCategory" ma:index="5" nillable="true" ma:displayName="Document Category" ma:description="Types of documents available in the organisation" ma:format="Dropdown" ma:internalName="DocumentCategory">
      <xsd:simpleType>
        <xsd:restriction base="dms:Choice">
          <xsd:enumeration value="Report"/>
          <xsd:enumeration value="Protocol"/>
          <xsd:enumeration value="Plan"/>
          <xsd:enumeration value="Strategy"/>
          <xsd:enumeration value="Minutes"/>
          <xsd:enumeration value="Contract"/>
          <xsd:enumeration value="Budget"/>
          <xsd:enumeration value="Project"/>
        </xsd:restriction>
      </xsd:simpleType>
    </xsd:element>
    <xsd:element name="DirectoratesLocalities" ma:index="6" nillable="true" ma:displayName="Directorate / Locality" ma:description="Directorates / Localities at NSFT" ma:format="Dropdown" ma:internalName="DirectoratesLocalities">
      <xsd:simpleType>
        <xsd:restriction base="dms:Choice">
          <xsd:enumeration value="Estates and Facilities"/>
          <xsd:enumeration value="Human Resources"/>
          <xsd:enumeration value="ICT"/>
          <xsd:enumeration value="Secretariat"/>
          <xsd:enumeration value="Finance"/>
          <xsd:enumeration value="Freedom of Information"/>
          <xsd:enumeration value="Health Records"/>
          <xsd:enumeration value="Executive"/>
          <xsd:enumeration value="Commercial Development"/>
          <xsd:enumeration value="Library"/>
          <xsd:enumeration value="Research and Development"/>
          <xsd:enumeration value="PALS and Volunteers"/>
          <xsd:enumeration value="Service Governance"/>
          <xsd:enumeration value="Communications"/>
          <xsd:enumeration value="Informatics"/>
          <xsd:enumeration value="NHS Professionals"/>
          <xsd:enumeration value="Strategic Change"/>
          <xsd:enumeration value="Pharmacy"/>
          <xsd:enumeration value="West locality"/>
          <xsd:enumeration value="Central locality"/>
          <xsd:enumeration value="Yarmouth and Waveney locality"/>
          <xsd:enumeration value="Suffolk West"/>
          <xsd:enumeration value="Suffolk East"/>
        </xsd:restriction>
      </xsd:simpleType>
    </xsd:element>
    <xsd:element name="ServiceDepartment" ma:index="7" nillable="true" ma:displayName="Service / Department" ma:description="Service / Departments at NSFT" ma:format="Dropdown" ma:internalName="ServiceDepartment" ma:readOnly="false">
      <xsd:simpleType>
        <xsd:restriction base="dms:Choice">
          <xsd:enumeration value="TADS"/>
          <xsd:enumeration value="Secure and Forensic Services"/>
          <xsd:enumeration value="Adult Community"/>
          <xsd:enumeration value="Acute Services"/>
          <xsd:enumeration value="Older People"/>
          <xsd:enumeration value="Wellbeing"/>
          <xsd:enumeration value="CAMHS / YP"/>
          <xsd:enumeration value="Maintenance"/>
          <xsd:enumeration value="Catering and Facilities"/>
          <xsd:enumeration value="Strategic"/>
          <xsd:enumeration value="Workforce Development"/>
          <xsd:enumeration value="Resourcing"/>
          <xsd:enumeration value="HR Business Partners"/>
          <xsd:enumeration value="Mental Health Act"/>
          <xsd:enumeration value="Strategic Change – Systems Support"/>
          <xsd:enumeration value="Strategic Change – Security and Governance"/>
          <xsd:enumeration value="Strategic Change – Business Support"/>
          <xsd:enumeration value="Strategic Change – Strategic Programme"/>
          <xsd:enumeration value="Service Delivery – Service Support"/>
          <xsd:enumeration value="Service Delivery – Infrastructure"/>
          <xsd:enumeration value="Service Delivery – Programme"/>
        </xsd:restriction>
      </xsd:simpleType>
    </xsd:element>
    <xsd:element name="ApprovalDate" ma:index="8" nillable="true" ma:displayName="Approval Date" ma:format="DateOnly" ma:internalName="ApprovalDate">
      <xsd:simpleType>
        <xsd:restriction base="dms:DateTime"/>
      </xsd:simpleType>
    </xsd:element>
    <xsd:element name="PublicationDate" ma:index="9" nillable="true" ma:displayName="Publication Date" ma:format="DateOnly" ma:internalName="PublicationDate">
      <xsd:simpleType>
        <xsd:restriction base="dms:DateTime"/>
      </xsd:simpleType>
    </xsd:element>
    <xsd:element name="IGClass" ma:index="10" nillable="true" ma:displayName="IG Class" ma:description="Select IG class, normally `Not Protectively Marked'" ma:format="Dropdown" ma:hidden="true" ma:internalName="IGClass" ma:readOnly="false">
      <xsd:simpleType>
        <xsd:restriction base="dms:Choice">
          <xsd:enumeration value="Not Protectively Marked"/>
          <xsd:enumeration value="Restricted"/>
          <xsd:enumeration value="NHS Confidential"/>
        </xsd:restriction>
      </xsd:simpleType>
    </xsd:element>
    <xsd:element name="TaxCatchAll" ma:index="17" nillable="true" ma:displayName="Taxonomy Catch All Column" ma:description="" ma:hidden="true" ma:list="{7337732e-879e-4d18-ab09-d9fdd36d6367}" ma:internalName="TaxCatchAll" ma:showField="CatchAllData" ma:web="5a4763a0-f8b4-4352-b99e-949453f59c64">
      <xsd:complexType>
        <xsd:complexContent>
          <xsd:extension base="dms:MultiChoiceLookup">
            <xsd:sequence>
              <xsd:element name="Value" type="dms:Lookup" maxOccurs="unbounded" minOccurs="0" nillable="true"/>
            </xsd:sequence>
          </xsd:extension>
        </xsd:complexContent>
      </xsd:complexType>
    </xsd:element>
    <xsd:element name="TaxKeywordTaxHTField" ma:index="18" ma:taxonomy="true" ma:internalName="TaxKeywordTaxHTField" ma:taxonomyFieldName="TaxKeyword" ma:displayName="Enterprise Keywords" ma:readOnly="false" ma:fieldId="{23f27201-bee3-471e-b2e7-b64fd8b7ca38}" ma:taxonomyMulti="true" ma:sspId="27b0c2cc-47b2-4ab1-b223-1d481d824d5f" ma:termSetId="00000000-0000-0000-0000-000000000000" ma:anchorId="00000000-0000-0000-0000-000000000000" ma:open="true" ma:isKeyword="true">
      <xsd:complexType>
        <xsd:sequence>
          <xsd:element ref="pc:Terms" minOccurs="0" maxOccurs="1"/>
        </xsd:sequence>
      </xsd:complexType>
    </xsd:element>
    <xsd:element name="TaxCatchAllLabel" ma:index="19" nillable="true" ma:displayName="Taxonomy Catch All Column1" ma:description="" ma:hidden="true" ma:list="{7337732e-879e-4d18-ab09-d9fdd36d6367}" ma:internalName="TaxCatchAllLabel" ma:readOnly="true" ma:showField="CatchAllDataLabel" ma:web="5a4763a0-f8b4-4352-b99e-949453f59c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axOccurs="1" ma:index="1" ma:displayName="Title"/>
        <xsd:element ref="dc:subject" minOccurs="0" maxOccurs="1" ma:index="3" ma:displayName="Subject"/>
        <xsd:element ref="dc:description" minOccurs="0" maxOccurs="1"/>
        <xsd:element name="keywords" minOccurs="0" maxOccurs="1" type="xsd:string"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provalDate xmlns="5a4763a0-f8b4-4352-b99e-949453f59c64" xsi:nil="true"/>
    <TaxCatchAll xmlns="5a4763a0-f8b4-4352-b99e-949453f59c64">
      <Value>8579</Value>
      <Value>4166</Value>
      <Value>4165</Value>
      <Value>8278</Value>
      <Value>8581</Value>
      <Value>4221</Value>
    </TaxCatchAll>
    <DirectoratesLocalities xmlns="5a4763a0-f8b4-4352-b99e-949453f59c64">Communications</DirectoratesLocalities>
    <ServiceDepartment xmlns="5a4763a0-f8b4-4352-b99e-949453f59c64">Strategic</ServiceDepartment>
    <PublicationDate xmlns="5a4763a0-f8b4-4352-b99e-949453f59c64" xsi:nil="true"/>
    <DocumentCategory xmlns="5a4763a0-f8b4-4352-b99e-949453f59c64" xsi:nil="true"/>
    <DocumentAuthor xmlns="5a4763a0-f8b4-4352-b99e-949453f59c64">
      <UserInfo>
        <DisplayName>Kennett Dave (NSFT)</DisplayName>
        <AccountId>7484</AccountId>
        <AccountType/>
      </UserInfo>
    </DocumentAuthor>
    <IGClass xmlns="5a4763a0-f8b4-4352-b99e-949453f59c64" xsi:nil="true"/>
    <TaxKeywordTaxHTField xmlns="5a4763a0-f8b4-4352-b99e-949453f59c64">
      <Terms xmlns="http://schemas.microsoft.com/office/infopath/2007/PartnerControls">
        <TermInfo xmlns="http://schemas.microsoft.com/office/infopath/2007/PartnerControls">
          <TermName xmlns="http://schemas.microsoft.com/office/infopath/2007/PartnerControls">letterhead</TermName>
          <TermId xmlns="http://schemas.microsoft.com/office/infopath/2007/PartnerControls">cef214db-fd12-46b0-b13b-49324ae2e88e</TermId>
        </TermInfo>
        <TermInfo xmlns="http://schemas.microsoft.com/office/infopath/2007/PartnerControls">
          <TermName xmlns="http://schemas.microsoft.com/office/infopath/2007/PartnerControls">Template</TermName>
          <TermId xmlns="http://schemas.microsoft.com/office/infopath/2007/PartnerControls">0b0090d9-2b6c-4068-aae6-643c51ac19ce</TermId>
        </TermInfo>
        <TermInfo xmlns="http://schemas.microsoft.com/office/infopath/2007/PartnerControls">
          <TermName xmlns="http://schemas.microsoft.com/office/infopath/2007/PartnerControls">NSFT PowerPoint presentation</TermName>
          <TermId xmlns="http://schemas.microsoft.com/office/infopath/2007/PartnerControls">5cd8b5fa-31f3-4064-8e4a-1ecc1e66a9c5</TermId>
        </TermInfo>
        <TermInfo xmlns="http://schemas.microsoft.com/office/infopath/2007/PartnerControls">
          <TermName xmlns="http://schemas.microsoft.com/office/infopath/2007/PartnerControls">NSFT PowerPoint template</TermName>
          <TermId xmlns="http://schemas.microsoft.com/office/infopath/2007/PartnerControls">88cda4ae-24b1-4757-9c2b-436fecef9512</TermId>
        </TermInfo>
        <TermInfo xmlns="http://schemas.microsoft.com/office/infopath/2007/PartnerControls">
          <TermName xmlns="http://schemas.microsoft.com/office/infopath/2007/PartnerControls">PowerPoint</TermName>
          <TermId xmlns="http://schemas.microsoft.com/office/infopath/2007/PartnerControls">4b032265-6394-4451-b15f-009278ca5a61</TermId>
        </TermInfo>
        <TermInfo xmlns="http://schemas.microsoft.com/office/infopath/2007/PartnerControls">
          <TermName xmlns="http://schemas.microsoft.com/office/infopath/2007/PartnerControls">Presentation</TermName>
          <TermId xmlns="http://schemas.microsoft.com/office/infopath/2007/PartnerControls">91e2fe5d-6478-404a-814a-f63395d90fbf</TermId>
        </TermInfo>
      </Terms>
    </TaxKeywordTaxHTField>
  </documentManagement>
</p:properties>
</file>

<file path=customXml/itemProps1.xml><?xml version="1.0" encoding="utf-8"?>
<ds:datastoreItem xmlns:ds="http://schemas.openxmlformats.org/officeDocument/2006/customXml" ds:itemID="{132009EE-4808-488F-AF6E-92BB349ED5F8}">
  <ds:schemaRefs>
    <ds:schemaRef ds:uri="http://schemas.microsoft.com/sharepoint/v3/contenttype/forms"/>
  </ds:schemaRefs>
</ds:datastoreItem>
</file>

<file path=customXml/itemProps2.xml><?xml version="1.0" encoding="utf-8"?>
<ds:datastoreItem xmlns:ds="http://schemas.openxmlformats.org/officeDocument/2006/customXml" ds:itemID="{90CB71C6-52A0-4B40-BB2F-14D5CCAD1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4763a0-f8b4-4352-b99e-949453f59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5FC1AA-3556-4921-84C6-E4D72030EDE1}">
  <ds:schemaRefs>
    <ds:schemaRef ds:uri="http://schemas.microsoft.com/office/2006/documentManagement/types"/>
    <ds:schemaRef ds:uri="5a4763a0-f8b4-4352-b99e-949453f59c64"/>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911</TotalTime>
  <Words>1606</Words>
  <Application>Microsoft Office PowerPoint</Application>
  <PresentationFormat>On-screen Show (4:3)</PresentationFormat>
  <Paragraphs>165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NCH&amp;C Sure Start</vt:lpstr>
      <vt:lpstr>Working with the NHS to prepare NIHR Research Fellowships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MADE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NSFT PowerPoint Presentation template 2016</dc:title>
  <dc:subject>NSFT Powerpoint template</dc:subject>
  <dc:creator>Jon Bliss</dc:creator>
  <cp:keywords>PowerPoint; Template; NSFT PowerPoint presentation; NSFT PowerPoint template; letterhead; Presentation</cp:keywords>
  <cp:lastModifiedBy>Jean Craig (MED - Staff)</cp:lastModifiedBy>
  <cp:revision>97</cp:revision>
  <dcterms:created xsi:type="dcterms:W3CDTF">2014-06-16T08:48:41Z</dcterms:created>
  <dcterms:modified xsi:type="dcterms:W3CDTF">2020-04-29T14:25:23Z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0x010100F0797CA646BC364594023BD6F7CC82170200B72BE2EC5F289046BACEF6FBF12F35C0</vt:lpwstr>
  </property>
  <property fmtid="{D5CDD505-2E9C-101B-9397-08002B2CF9AE}" pid="3" name="TaxKeyword">
    <vt:lpwstr>4165;#letterhead|cef214db-fd12-46b0-b13b-49324ae2e88e;#4166;#Template|0b0090d9-2b6c-4068-aae6-643c51ac19ce;#8579;#NSFT PowerPoint presentation|5cd8b5fa-31f3-4064-8e4a-1ecc1e66a9c5;#8581;#NSFT PowerPoint template|88cda4ae-24b1-4757-9c2b-436fecef9512;#4221;</vt:lpwstr>
  </property>
  <property fmtid="{D5CDD505-2E9C-101B-9397-08002B2CF9AE}" pid="4" name="_AdHocReviewCycleID">
    <vt:i4>-526702603</vt:i4>
  </property>
  <property fmtid="{D5CDD505-2E9C-101B-9397-08002B2CF9AE}" pid="5" name="_NewReviewCycle">
    <vt:lpwstr/>
  </property>
  <property fmtid="{D5CDD505-2E9C-101B-9397-08002B2CF9AE}" pid="6" name="_EmailSubject">
    <vt:lpwstr>URGENT technical issues NIHR Fellowship Information Event - Spring 2020</vt:lpwstr>
  </property>
  <property fmtid="{D5CDD505-2E9C-101B-9397-08002B2CF9AE}" pid="7" name="_AuthorEmail">
    <vt:lpwstr>Jean.Craig@uea.ac.uk</vt:lpwstr>
  </property>
  <property fmtid="{D5CDD505-2E9C-101B-9397-08002B2CF9AE}" pid="8" name="_AuthorEmailDisplayName">
    <vt:lpwstr>Jean Craig (MED - Staff)</vt:lpwstr>
  </property>
  <property fmtid="{D5CDD505-2E9C-101B-9397-08002B2CF9AE}" pid="9" name="_PreviousAdHocReviewCycleID">
    <vt:i4>1996554916</vt:i4>
  </property>
</Properties>
</file>